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7"/>
  </p:notesMasterIdLst>
  <p:sldIdLst>
    <p:sldId id="256" r:id="rId2"/>
    <p:sldId id="257" r:id="rId3"/>
    <p:sldId id="320" r:id="rId4"/>
    <p:sldId id="319" r:id="rId5"/>
    <p:sldId id="258" r:id="rId6"/>
    <p:sldId id="336" r:id="rId7"/>
    <p:sldId id="259" r:id="rId8"/>
    <p:sldId id="261" r:id="rId9"/>
    <p:sldId id="262" r:id="rId10"/>
    <p:sldId id="263" r:id="rId11"/>
    <p:sldId id="264" r:id="rId12"/>
    <p:sldId id="321" r:id="rId13"/>
    <p:sldId id="322" r:id="rId14"/>
    <p:sldId id="316" r:id="rId15"/>
    <p:sldId id="317" r:id="rId16"/>
    <p:sldId id="318" r:id="rId17"/>
    <p:sldId id="324" r:id="rId18"/>
    <p:sldId id="380" r:id="rId19"/>
    <p:sldId id="325" r:id="rId20"/>
    <p:sldId id="323" r:id="rId21"/>
    <p:sldId id="291" r:id="rId22"/>
    <p:sldId id="292" r:id="rId23"/>
    <p:sldId id="288" r:id="rId24"/>
    <p:sldId id="289" r:id="rId25"/>
    <p:sldId id="315" r:id="rId26"/>
    <p:sldId id="376" r:id="rId27"/>
    <p:sldId id="377" r:id="rId28"/>
    <p:sldId id="378" r:id="rId29"/>
    <p:sldId id="269" r:id="rId30"/>
    <p:sldId id="279" r:id="rId31"/>
    <p:sldId id="296" r:id="rId32"/>
    <p:sldId id="280" r:id="rId33"/>
    <p:sldId id="281" r:id="rId34"/>
    <p:sldId id="282" r:id="rId35"/>
    <p:sldId id="283" r:id="rId36"/>
    <p:sldId id="373" r:id="rId37"/>
    <p:sldId id="301" r:id="rId38"/>
    <p:sldId id="302" r:id="rId39"/>
    <p:sldId id="304" r:id="rId40"/>
    <p:sldId id="303" r:id="rId41"/>
    <p:sldId id="305" r:id="rId42"/>
    <p:sldId id="374" r:id="rId43"/>
    <p:sldId id="379" r:id="rId44"/>
    <p:sldId id="297" r:id="rId45"/>
    <p:sldId id="327" r:id="rId46"/>
    <p:sldId id="328" r:id="rId47"/>
    <p:sldId id="329" r:id="rId48"/>
    <p:sldId id="330" r:id="rId49"/>
    <p:sldId id="331" r:id="rId50"/>
    <p:sldId id="381" r:id="rId51"/>
    <p:sldId id="332" r:id="rId52"/>
    <p:sldId id="326" r:id="rId53"/>
    <p:sldId id="334" r:id="rId54"/>
    <p:sldId id="335" r:id="rId55"/>
    <p:sldId id="333" r:id="rId56"/>
    <p:sldId id="338" r:id="rId57"/>
    <p:sldId id="339" r:id="rId58"/>
    <p:sldId id="340" r:id="rId59"/>
    <p:sldId id="370" r:id="rId60"/>
    <p:sldId id="341" r:id="rId61"/>
    <p:sldId id="342" r:id="rId62"/>
    <p:sldId id="366" r:id="rId63"/>
    <p:sldId id="343" r:id="rId64"/>
    <p:sldId id="345" r:id="rId65"/>
    <p:sldId id="346" r:id="rId66"/>
    <p:sldId id="351" r:id="rId67"/>
    <p:sldId id="347" r:id="rId68"/>
    <p:sldId id="352" r:id="rId69"/>
    <p:sldId id="348" r:id="rId70"/>
    <p:sldId id="353" r:id="rId71"/>
    <p:sldId id="349" r:id="rId72"/>
    <p:sldId id="354" r:id="rId73"/>
    <p:sldId id="344" r:id="rId74"/>
    <p:sldId id="350" r:id="rId75"/>
    <p:sldId id="355" r:id="rId76"/>
    <p:sldId id="356" r:id="rId77"/>
    <p:sldId id="357" r:id="rId78"/>
    <p:sldId id="358" r:id="rId79"/>
    <p:sldId id="284" r:id="rId80"/>
    <p:sldId id="359" r:id="rId81"/>
    <p:sldId id="360" r:id="rId82"/>
    <p:sldId id="307" r:id="rId83"/>
    <p:sldId id="308" r:id="rId84"/>
    <p:sldId id="361" r:id="rId85"/>
    <p:sldId id="309" r:id="rId86"/>
    <p:sldId id="362" r:id="rId87"/>
    <p:sldId id="363" r:id="rId88"/>
    <p:sldId id="367" r:id="rId89"/>
    <p:sldId id="364" r:id="rId90"/>
    <p:sldId id="365" r:id="rId91"/>
    <p:sldId id="368" r:id="rId92"/>
    <p:sldId id="369" r:id="rId93"/>
    <p:sldId id="371" r:id="rId94"/>
    <p:sldId id="314" r:id="rId95"/>
    <p:sldId id="372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99"/>
    <a:srgbClr val="006600"/>
    <a:srgbClr val="FF2929"/>
    <a:srgbClr val="AC75D5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41460-9872-4888-8ADD-22D041E26D40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3C49-45AC-4B16-9981-E50B588AFF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604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88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89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3C49-45AC-4B16-9981-E50B588AFF62}" type="slidenum">
              <a:rPr lang="en-AU" smtClean="0"/>
              <a:t>93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6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84598"/>
            <a:ext cx="9144000" cy="80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6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42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782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59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090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574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04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39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942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290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831F6-D546-472E-83E9-75988FA23374}" type="datetimeFigureOut">
              <a:rPr lang="en-AU" smtClean="0"/>
              <a:t>8/01/2018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D0B79-7431-440C-9703-CA42C44831A8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84598"/>
            <a:ext cx="9144000" cy="80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644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63" y="0"/>
            <a:ext cx="9485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3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13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57574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8704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55553" y="5517232"/>
            <a:ext cx="7716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Human emotion is always </a:t>
            </a:r>
            <a:r>
              <a:rPr lang="en-US" sz="2400" b="1" dirty="0"/>
              <a:t>BIOLOGY</a:t>
            </a:r>
            <a:r>
              <a:rPr lang="en-US" sz="2400" dirty="0"/>
              <a:t> </a:t>
            </a:r>
            <a:r>
              <a:rPr lang="en-US" dirty="0"/>
              <a:t>+ </a:t>
            </a:r>
            <a:r>
              <a:rPr lang="en-US" sz="2400" b="1" dirty="0"/>
              <a:t>BIOGRAPHY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2827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1" name="Rectangle 10"/>
          <p:cNvSpPr/>
          <p:nvPr/>
        </p:nvSpPr>
        <p:spPr>
          <a:xfrm>
            <a:off x="5364088" y="4365104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laque 3"/>
          <p:cNvSpPr/>
          <p:nvPr/>
        </p:nvSpPr>
        <p:spPr>
          <a:xfrm>
            <a:off x="3779912" y="4302388"/>
            <a:ext cx="1944216" cy="1070828"/>
          </a:xfrm>
          <a:prstGeom prst="plaqu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OUR BODY SENSES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727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4" name="Rectangle 13"/>
          <p:cNvSpPr/>
          <p:nvPr/>
        </p:nvSpPr>
        <p:spPr>
          <a:xfrm>
            <a:off x="5364088" y="4365104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5364088" y="3140968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laque 3"/>
          <p:cNvSpPr/>
          <p:nvPr/>
        </p:nvSpPr>
        <p:spPr>
          <a:xfrm>
            <a:off x="3779912" y="4302388"/>
            <a:ext cx="1944216" cy="1070828"/>
          </a:xfrm>
          <a:prstGeom prst="plaqu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OUR BODY SENSES</a:t>
            </a:r>
            <a:endParaRPr lang="en-AU" dirty="0"/>
          </a:p>
        </p:txBody>
      </p:sp>
      <p:sp>
        <p:nvSpPr>
          <p:cNvPr id="12" name="Plaque 11"/>
          <p:cNvSpPr/>
          <p:nvPr/>
        </p:nvSpPr>
        <p:spPr>
          <a:xfrm>
            <a:off x="3779912" y="3115513"/>
            <a:ext cx="1944216" cy="1070828"/>
          </a:xfrm>
          <a:prstGeom prst="plaque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WE SHOULD PAY ATTENTION 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9653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4" name="Rectangle 13"/>
          <p:cNvSpPr/>
          <p:nvPr/>
        </p:nvSpPr>
        <p:spPr>
          <a:xfrm>
            <a:off x="5364088" y="4365104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5292080" y="3140968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5292080" y="1916832"/>
            <a:ext cx="3312368" cy="10081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laque 3"/>
          <p:cNvSpPr/>
          <p:nvPr/>
        </p:nvSpPr>
        <p:spPr>
          <a:xfrm>
            <a:off x="3779912" y="4302388"/>
            <a:ext cx="1944216" cy="1070828"/>
          </a:xfrm>
          <a:prstGeom prst="plaqu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OUR BODY SENSES</a:t>
            </a:r>
            <a:endParaRPr lang="en-AU" dirty="0"/>
          </a:p>
        </p:txBody>
      </p:sp>
      <p:sp>
        <p:nvSpPr>
          <p:cNvPr id="12" name="Plaque 11"/>
          <p:cNvSpPr/>
          <p:nvPr/>
        </p:nvSpPr>
        <p:spPr>
          <a:xfrm>
            <a:off x="3779912" y="3115513"/>
            <a:ext cx="1944216" cy="1070828"/>
          </a:xfrm>
          <a:prstGeom prst="plaque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WE SHOULD PAY ATTENTION TO</a:t>
            </a:r>
            <a:endParaRPr lang="en-AU" dirty="0"/>
          </a:p>
        </p:txBody>
      </p:sp>
      <p:sp>
        <p:nvSpPr>
          <p:cNvPr id="13" name="Plaque 12"/>
          <p:cNvSpPr/>
          <p:nvPr/>
        </p:nvSpPr>
        <p:spPr>
          <a:xfrm>
            <a:off x="3779912" y="1916832"/>
            <a:ext cx="1944216" cy="1070828"/>
          </a:xfrm>
          <a:prstGeom prst="plaqu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WE SHOULD DO ABOUT IT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965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cdn2.hubspot.net/hub/126289/file-329555845-jpg/images/brai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5" y="2022811"/>
            <a:ext cx="1814537" cy="18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79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Callout 1 (Accent Bar) 27"/>
          <p:cNvSpPr/>
          <p:nvPr/>
        </p:nvSpPr>
        <p:spPr>
          <a:xfrm>
            <a:off x="5433120" y="5196526"/>
            <a:ext cx="2340523" cy="360040"/>
          </a:xfrm>
          <a:prstGeom prst="accentCallout1">
            <a:avLst>
              <a:gd name="adj1" fmla="val 13866"/>
              <a:gd name="adj2" fmla="val -3573"/>
              <a:gd name="adj3" fmla="val -309971"/>
              <a:gd name="adj4" fmla="val -3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can’t breathe</a:t>
            </a:r>
            <a:endParaRPr lang="en-AU" dirty="0"/>
          </a:p>
        </p:txBody>
      </p:sp>
      <p:pic>
        <p:nvPicPr>
          <p:cNvPr id="23" name="Picture 2" descr="http://cdn2.hubspot.net/hub/126289/file-329555845-jpg/images/brai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5" y="2022811"/>
            <a:ext cx="1814537" cy="18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Callout 1 (Accent Bar) 24"/>
          <p:cNvSpPr/>
          <p:nvPr/>
        </p:nvSpPr>
        <p:spPr>
          <a:xfrm>
            <a:off x="5433120" y="624018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386008"/>
              <a:gd name="adj4" fmla="val -24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There’s a slight buzzing sound</a:t>
            </a:r>
            <a:endParaRPr lang="en-AU" dirty="0"/>
          </a:p>
        </p:txBody>
      </p:sp>
      <p:sp>
        <p:nvSpPr>
          <p:cNvPr id="26" name="Line Callout 1 (Accent Bar) 25"/>
          <p:cNvSpPr/>
          <p:nvPr/>
        </p:nvSpPr>
        <p:spPr>
          <a:xfrm>
            <a:off x="5719664" y="1668134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136920"/>
              <a:gd name="adj4" fmla="val -19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had cereal for breakfast</a:t>
            </a:r>
            <a:endParaRPr lang="en-AU" dirty="0"/>
          </a:p>
        </p:txBody>
      </p:sp>
      <p:sp>
        <p:nvSpPr>
          <p:cNvPr id="27" name="Line Callout 1 (Accent Bar) 26"/>
          <p:cNvSpPr/>
          <p:nvPr/>
        </p:nvSpPr>
        <p:spPr>
          <a:xfrm>
            <a:off x="5937176" y="2532230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17261"/>
              <a:gd name="adj4" fmla="val -20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shirt feels itchy</a:t>
            </a:r>
            <a:endParaRPr lang="en-AU" dirty="0"/>
          </a:p>
        </p:txBody>
      </p:sp>
      <p:sp>
        <p:nvSpPr>
          <p:cNvPr id="29" name="Line Callout 1 (Accent Bar) 28"/>
          <p:cNvSpPr/>
          <p:nvPr/>
        </p:nvSpPr>
        <p:spPr>
          <a:xfrm>
            <a:off x="5912360" y="3360322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-58442"/>
              <a:gd name="adj4" fmla="val -23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There’s a breeze on my neck</a:t>
            </a:r>
            <a:endParaRPr lang="en-AU" dirty="0"/>
          </a:p>
        </p:txBody>
      </p:sp>
      <p:sp>
        <p:nvSpPr>
          <p:cNvPr id="30" name="Line Callout 1 (Accent Bar) 29"/>
          <p:cNvSpPr/>
          <p:nvPr/>
        </p:nvSpPr>
        <p:spPr>
          <a:xfrm>
            <a:off x="5719664" y="4296426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-148798"/>
              <a:gd name="adj4" fmla="val -23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blood sugar is slightly low</a:t>
            </a:r>
            <a:endParaRPr lang="en-AU" dirty="0"/>
          </a:p>
        </p:txBody>
      </p:sp>
      <p:sp>
        <p:nvSpPr>
          <p:cNvPr id="31" name="Line Callout 1 (Accent Bar) 30"/>
          <p:cNvSpPr/>
          <p:nvPr/>
        </p:nvSpPr>
        <p:spPr>
          <a:xfrm flipH="1">
            <a:off x="749315" y="620688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395776"/>
              <a:gd name="adj4" fmla="val -25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It’s slightly too cold</a:t>
            </a:r>
            <a:endParaRPr lang="en-AU" dirty="0"/>
          </a:p>
        </p:txBody>
      </p:sp>
      <p:sp>
        <p:nvSpPr>
          <p:cNvPr id="32" name="Line Callout 1 (Accent Bar) 31"/>
          <p:cNvSpPr/>
          <p:nvPr/>
        </p:nvSpPr>
        <p:spPr>
          <a:xfrm flipH="1">
            <a:off x="392560" y="1488114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222391"/>
              <a:gd name="adj4" fmla="val -29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left arm is relaxed</a:t>
            </a:r>
            <a:endParaRPr lang="en-AU" dirty="0"/>
          </a:p>
        </p:txBody>
      </p:sp>
      <p:sp>
        <p:nvSpPr>
          <p:cNvPr id="33" name="Line Callout 1 (Accent Bar) 32"/>
          <p:cNvSpPr/>
          <p:nvPr/>
        </p:nvSpPr>
        <p:spPr>
          <a:xfrm flipH="1">
            <a:off x="392560" y="2352210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63659"/>
              <a:gd name="adj4" fmla="val -236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chair is hard</a:t>
            </a:r>
            <a:endParaRPr lang="en-AU" dirty="0"/>
          </a:p>
        </p:txBody>
      </p:sp>
      <p:sp>
        <p:nvSpPr>
          <p:cNvPr id="34" name="Line Callout 1 (Accent Bar) 33"/>
          <p:cNvSpPr/>
          <p:nvPr/>
        </p:nvSpPr>
        <p:spPr>
          <a:xfrm flipH="1">
            <a:off x="392560" y="3288314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-12044"/>
              <a:gd name="adj4" fmla="val -1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don’t follow this story</a:t>
            </a:r>
            <a:endParaRPr lang="en-AU" dirty="0"/>
          </a:p>
        </p:txBody>
      </p:sp>
      <p:sp>
        <p:nvSpPr>
          <p:cNvPr id="35" name="Line Callout 1 (Accent Bar) 34"/>
          <p:cNvSpPr/>
          <p:nvPr/>
        </p:nvSpPr>
        <p:spPr>
          <a:xfrm flipH="1">
            <a:off x="489212" y="4152410"/>
            <a:ext cx="2855676" cy="360040"/>
          </a:xfrm>
          <a:prstGeom prst="accentCallout1">
            <a:avLst>
              <a:gd name="adj1" fmla="val 13866"/>
              <a:gd name="adj2" fmla="val -3573"/>
              <a:gd name="adj3" fmla="val -92631"/>
              <a:gd name="adj4" fmla="val -131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There’s enough light to see</a:t>
            </a:r>
            <a:endParaRPr lang="en-AU" dirty="0"/>
          </a:p>
        </p:txBody>
      </p:sp>
      <p:sp>
        <p:nvSpPr>
          <p:cNvPr id="36" name="Line Callout 1 (Accent Bar) 35"/>
          <p:cNvSpPr/>
          <p:nvPr/>
        </p:nvSpPr>
        <p:spPr>
          <a:xfrm flipH="1">
            <a:off x="489212" y="5016506"/>
            <a:ext cx="3173706" cy="360040"/>
          </a:xfrm>
          <a:prstGeom prst="accentCallout1">
            <a:avLst>
              <a:gd name="adj1" fmla="val 13866"/>
              <a:gd name="adj2" fmla="val -3573"/>
              <a:gd name="adj3" fmla="val -258690"/>
              <a:gd name="adj4" fmla="val -13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can feel my toes in my shoes</a:t>
            </a:r>
            <a:endParaRPr lang="en-AU" dirty="0"/>
          </a:p>
        </p:txBody>
      </p:sp>
      <p:sp>
        <p:nvSpPr>
          <p:cNvPr id="15" name="Rounded Rectangle 14"/>
          <p:cNvSpPr/>
          <p:nvPr/>
        </p:nvSpPr>
        <p:spPr>
          <a:xfrm>
            <a:off x="1672190" y="5877272"/>
            <a:ext cx="2328238" cy="504056"/>
          </a:xfrm>
          <a:prstGeom prst="roundRect">
            <a:avLst>
              <a:gd name="adj" fmla="val 1918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HARDWARE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90888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Callout 1 (Accent Bar) 27"/>
          <p:cNvSpPr/>
          <p:nvPr/>
        </p:nvSpPr>
        <p:spPr>
          <a:xfrm>
            <a:off x="5433120" y="5196526"/>
            <a:ext cx="2340523" cy="360040"/>
          </a:xfrm>
          <a:prstGeom prst="accentCallout1">
            <a:avLst>
              <a:gd name="adj1" fmla="val 13866"/>
              <a:gd name="adj2" fmla="val -3573"/>
              <a:gd name="adj3" fmla="val -309971"/>
              <a:gd name="adj4" fmla="val -31674"/>
            </a:avLst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 can’t breathe</a:t>
            </a:r>
            <a:endParaRPr lang="en-AU" sz="2400" b="1" dirty="0"/>
          </a:p>
        </p:txBody>
      </p:sp>
      <p:pic>
        <p:nvPicPr>
          <p:cNvPr id="23" name="Picture 2" descr="http://cdn2.hubspot.net/hub/126289/file-329555845-jpg/images/brai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5" y="2022811"/>
            <a:ext cx="1814537" cy="18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Callout 1 (Accent Bar) 24"/>
          <p:cNvSpPr/>
          <p:nvPr/>
        </p:nvSpPr>
        <p:spPr>
          <a:xfrm>
            <a:off x="5433120" y="624018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386008"/>
              <a:gd name="adj4" fmla="val -2464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There’s a slight buzzing sound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Line Callout 1 (Accent Bar) 25"/>
          <p:cNvSpPr/>
          <p:nvPr/>
        </p:nvSpPr>
        <p:spPr>
          <a:xfrm>
            <a:off x="5719664" y="1668134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136920"/>
              <a:gd name="adj4" fmla="val -1929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 had cereal for breakfast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Line Callout 1 (Accent Bar) 26"/>
          <p:cNvSpPr/>
          <p:nvPr/>
        </p:nvSpPr>
        <p:spPr>
          <a:xfrm>
            <a:off x="5937176" y="2532230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17261"/>
              <a:gd name="adj4" fmla="val -2048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My shirt feels itchy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" name="Line Callout 1 (Accent Bar) 28"/>
          <p:cNvSpPr/>
          <p:nvPr/>
        </p:nvSpPr>
        <p:spPr>
          <a:xfrm>
            <a:off x="5912360" y="3360322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-58442"/>
              <a:gd name="adj4" fmla="val -2345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There’s a breeze on my neck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0" name="Line Callout 1 (Accent Bar) 29"/>
          <p:cNvSpPr/>
          <p:nvPr/>
        </p:nvSpPr>
        <p:spPr>
          <a:xfrm>
            <a:off x="5719664" y="4296426"/>
            <a:ext cx="2955304" cy="360040"/>
          </a:xfrm>
          <a:prstGeom prst="accentCallout1">
            <a:avLst>
              <a:gd name="adj1" fmla="val 13866"/>
              <a:gd name="adj2" fmla="val -3573"/>
              <a:gd name="adj3" fmla="val -148798"/>
              <a:gd name="adj4" fmla="val -2345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My blood sugar is slightly low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Line Callout 1 (Accent Bar) 30"/>
          <p:cNvSpPr/>
          <p:nvPr/>
        </p:nvSpPr>
        <p:spPr>
          <a:xfrm flipH="1">
            <a:off x="749315" y="620688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395776"/>
              <a:gd name="adj4" fmla="val -2567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It’s slightly too cold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Line Callout 1 (Accent Bar) 31"/>
          <p:cNvSpPr/>
          <p:nvPr/>
        </p:nvSpPr>
        <p:spPr>
          <a:xfrm flipH="1">
            <a:off x="392560" y="1488114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222391"/>
              <a:gd name="adj4" fmla="val -2911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My left arm is relaxed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Line Callout 1 (Accent Bar) 32"/>
          <p:cNvSpPr/>
          <p:nvPr/>
        </p:nvSpPr>
        <p:spPr>
          <a:xfrm flipH="1">
            <a:off x="392560" y="2352210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63659"/>
              <a:gd name="adj4" fmla="val -2361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chair is hard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4" name="Line Callout 1 (Accent Bar) 33"/>
          <p:cNvSpPr/>
          <p:nvPr/>
        </p:nvSpPr>
        <p:spPr>
          <a:xfrm flipH="1">
            <a:off x="392560" y="3288314"/>
            <a:ext cx="2559260" cy="360040"/>
          </a:xfrm>
          <a:prstGeom prst="accentCallout1">
            <a:avLst>
              <a:gd name="adj1" fmla="val 13866"/>
              <a:gd name="adj2" fmla="val -3573"/>
              <a:gd name="adj3" fmla="val -12044"/>
              <a:gd name="adj4" fmla="val -1777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 don’t follow this story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Line Callout 1 (Accent Bar) 34"/>
          <p:cNvSpPr/>
          <p:nvPr/>
        </p:nvSpPr>
        <p:spPr>
          <a:xfrm flipH="1">
            <a:off x="489212" y="4152410"/>
            <a:ext cx="2855676" cy="360040"/>
          </a:xfrm>
          <a:prstGeom prst="accentCallout1">
            <a:avLst>
              <a:gd name="adj1" fmla="val 13866"/>
              <a:gd name="adj2" fmla="val -3573"/>
              <a:gd name="adj3" fmla="val -92631"/>
              <a:gd name="adj4" fmla="val -1315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There’s enough light to see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6" name="Line Callout 1 (Accent Bar) 35"/>
          <p:cNvSpPr/>
          <p:nvPr/>
        </p:nvSpPr>
        <p:spPr>
          <a:xfrm flipH="1">
            <a:off x="489212" y="5016506"/>
            <a:ext cx="3173706" cy="360040"/>
          </a:xfrm>
          <a:prstGeom prst="accentCallout1">
            <a:avLst>
              <a:gd name="adj1" fmla="val 13866"/>
              <a:gd name="adj2" fmla="val -3573"/>
              <a:gd name="adj3" fmla="val -258690"/>
              <a:gd name="adj4" fmla="val -13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 can feel my toes in my shoes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72190" y="5877272"/>
            <a:ext cx="2328238" cy="504056"/>
          </a:xfrm>
          <a:prstGeom prst="roundRect">
            <a:avLst>
              <a:gd name="adj" fmla="val 1918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HARDWARE</a:t>
            </a:r>
            <a:endParaRPr lang="en-AU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44008" y="5877272"/>
            <a:ext cx="2328238" cy="504056"/>
          </a:xfrm>
          <a:prstGeom prst="roundRect">
            <a:avLst>
              <a:gd name="adj" fmla="val 19187"/>
            </a:avLst>
          </a:prstGeom>
          <a:solidFill>
            <a:srgbClr val="0066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FIRMWARE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4420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raciemiles.com/wp-content/uploads/2013/08/jumbled-emo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6"/>
          <a:stretch/>
        </p:blipFill>
        <p:spPr bwMode="auto">
          <a:xfrm flipH="1">
            <a:off x="1547664" y="1628800"/>
            <a:ext cx="5531768" cy="346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24751"/>
            <a:ext cx="74888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we </a:t>
            </a:r>
            <a:r>
              <a:rPr lang="en-US" sz="2800" b="1" i="1" dirty="0"/>
              <a:t>feel</a:t>
            </a:r>
            <a:r>
              <a:rPr lang="en-US" dirty="0"/>
              <a:t> about… </a:t>
            </a:r>
          </a:p>
          <a:p>
            <a:r>
              <a:rPr lang="en-US" dirty="0"/>
              <a:t>	ourselves,   this class,   this subject,   this lecture,   this task…</a:t>
            </a:r>
          </a:p>
          <a:p>
            <a:endParaRPr lang="en-US" dirty="0"/>
          </a:p>
          <a:p>
            <a:r>
              <a:rPr lang="en-US" dirty="0"/>
              <a:t>		is more important than what we </a:t>
            </a:r>
            <a:r>
              <a:rPr lang="en-US" sz="2800" b="1" i="1" dirty="0"/>
              <a:t>think</a:t>
            </a:r>
            <a:r>
              <a:rPr lang="en-US" dirty="0"/>
              <a:t> about them.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095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466618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6129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6012160" y="3892406"/>
            <a:ext cx="2160240" cy="4006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AFFECT</a:t>
            </a:r>
            <a:endParaRPr lang="en-AU" dirty="0"/>
          </a:p>
        </p:txBody>
      </p:sp>
      <p:sp>
        <p:nvSpPr>
          <p:cNvPr id="15" name="Curved Right Arrow 14"/>
          <p:cNvSpPr/>
          <p:nvPr/>
        </p:nvSpPr>
        <p:spPr>
          <a:xfrm flipV="1">
            <a:off x="5004048" y="3789040"/>
            <a:ext cx="1224136" cy="1656184"/>
          </a:xfrm>
          <a:prstGeom prst="curv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6084168" y="429309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PHYSIOLOGICAL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2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5986899" y="2708920"/>
            <a:ext cx="2160240" cy="4006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FEELING</a:t>
            </a:r>
            <a:endParaRPr lang="en-AU" dirty="0"/>
          </a:p>
        </p:txBody>
      </p:sp>
      <p:sp>
        <p:nvSpPr>
          <p:cNvPr id="18" name="Curved Right Arrow 17"/>
          <p:cNvSpPr/>
          <p:nvPr/>
        </p:nvSpPr>
        <p:spPr>
          <a:xfrm flipH="1" flipV="1">
            <a:off x="7812360" y="2636912"/>
            <a:ext cx="1224136" cy="1656184"/>
          </a:xfrm>
          <a:prstGeom prst="curvedRightArrow">
            <a:avLst/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12160" y="3892406"/>
            <a:ext cx="2160240" cy="4006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AFFECT</a:t>
            </a:r>
            <a:endParaRPr lang="en-AU" dirty="0"/>
          </a:p>
        </p:txBody>
      </p:sp>
      <p:sp>
        <p:nvSpPr>
          <p:cNvPr id="15" name="Curved Right Arrow 14"/>
          <p:cNvSpPr/>
          <p:nvPr/>
        </p:nvSpPr>
        <p:spPr>
          <a:xfrm flipV="1">
            <a:off x="5004048" y="3789040"/>
            <a:ext cx="1224136" cy="1656184"/>
          </a:xfrm>
          <a:prstGeom prst="curv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429309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PHYSIOLOGICAL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00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ounded Rectangle 12"/>
          <p:cNvSpPr/>
          <p:nvPr/>
        </p:nvSpPr>
        <p:spPr>
          <a:xfrm>
            <a:off x="6012160" y="1484785"/>
            <a:ext cx="2160240" cy="4006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EMOTION</a:t>
            </a:r>
            <a:endParaRPr lang="en-AU" dirty="0"/>
          </a:p>
        </p:txBody>
      </p:sp>
      <p:sp>
        <p:nvSpPr>
          <p:cNvPr id="7" name="Curved Right Arrow 6"/>
          <p:cNvSpPr/>
          <p:nvPr/>
        </p:nvSpPr>
        <p:spPr>
          <a:xfrm flipV="1">
            <a:off x="5004048" y="1340768"/>
            <a:ext cx="1224136" cy="1722912"/>
          </a:xfrm>
          <a:prstGeom prst="curvedRightArrow">
            <a:avLst/>
          </a:prstGeom>
          <a:solidFill>
            <a:srgbClr val="FF2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86899" y="2708920"/>
            <a:ext cx="2160240" cy="4006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FEELING</a:t>
            </a:r>
            <a:endParaRPr lang="en-AU" dirty="0"/>
          </a:p>
        </p:txBody>
      </p:sp>
      <p:sp>
        <p:nvSpPr>
          <p:cNvPr id="22" name="Curved Right Arrow 21"/>
          <p:cNvSpPr/>
          <p:nvPr/>
        </p:nvSpPr>
        <p:spPr>
          <a:xfrm flipH="1" flipV="1">
            <a:off x="7812360" y="2636912"/>
            <a:ext cx="1224136" cy="1656184"/>
          </a:xfrm>
          <a:prstGeom prst="curvedRightArrow">
            <a:avLst/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6012160" y="3892406"/>
            <a:ext cx="2160240" cy="4006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AFFECT</a:t>
            </a:r>
            <a:endParaRPr lang="en-AU" dirty="0"/>
          </a:p>
        </p:txBody>
      </p:sp>
      <p:sp>
        <p:nvSpPr>
          <p:cNvPr id="15" name="Curved Right Arrow 14"/>
          <p:cNvSpPr/>
          <p:nvPr/>
        </p:nvSpPr>
        <p:spPr>
          <a:xfrm flipV="1">
            <a:off x="5004048" y="3789040"/>
            <a:ext cx="1224136" cy="1656184"/>
          </a:xfrm>
          <a:prstGeom prst="curv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6084168" y="18448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PSYCHOLOGICAL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68" y="429309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PHYSIOLOGICAL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00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rved Left Arrow 11"/>
          <p:cNvSpPr/>
          <p:nvPr/>
        </p:nvSpPr>
        <p:spPr>
          <a:xfrm rot="21024422" flipV="1">
            <a:off x="5832975" y="332215"/>
            <a:ext cx="1292770" cy="1414782"/>
          </a:xfrm>
          <a:prstGeom prst="curved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84168" y="18448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PSYCHOLOGICAL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68" y="429309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PHYSIOLOGICAL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28310" y="445314"/>
            <a:ext cx="2823810" cy="6074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WE DO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12160" y="1484785"/>
            <a:ext cx="2160240" cy="4006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EMOTION</a:t>
            </a:r>
            <a:endParaRPr lang="en-AU" dirty="0"/>
          </a:p>
        </p:txBody>
      </p:sp>
      <p:sp>
        <p:nvSpPr>
          <p:cNvPr id="24" name="Curved Right Arrow 23"/>
          <p:cNvSpPr/>
          <p:nvPr/>
        </p:nvSpPr>
        <p:spPr>
          <a:xfrm flipV="1">
            <a:off x="5004048" y="1340768"/>
            <a:ext cx="1224136" cy="1722912"/>
          </a:xfrm>
          <a:prstGeom prst="curvedRightArrow">
            <a:avLst/>
          </a:prstGeom>
          <a:solidFill>
            <a:srgbClr val="FF2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86899" y="2708920"/>
            <a:ext cx="2160240" cy="4006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FEELING</a:t>
            </a:r>
            <a:endParaRPr lang="en-AU" dirty="0"/>
          </a:p>
        </p:txBody>
      </p:sp>
      <p:sp>
        <p:nvSpPr>
          <p:cNvPr id="26" name="Curved Right Arrow 25"/>
          <p:cNvSpPr/>
          <p:nvPr/>
        </p:nvSpPr>
        <p:spPr>
          <a:xfrm flipH="1" flipV="1">
            <a:off x="7812360" y="2636912"/>
            <a:ext cx="1224136" cy="1656184"/>
          </a:xfrm>
          <a:prstGeom prst="curvedRightArrow">
            <a:avLst/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12160" y="3892406"/>
            <a:ext cx="2160240" cy="4006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AFFECT</a:t>
            </a:r>
            <a:endParaRPr lang="en-AU" dirty="0"/>
          </a:p>
        </p:txBody>
      </p:sp>
      <p:sp>
        <p:nvSpPr>
          <p:cNvPr id="15" name="Curved Right Arrow 14"/>
          <p:cNvSpPr/>
          <p:nvPr/>
        </p:nvSpPr>
        <p:spPr>
          <a:xfrm flipV="1">
            <a:off x="5004048" y="3789040"/>
            <a:ext cx="1224136" cy="1656184"/>
          </a:xfrm>
          <a:prstGeom prst="curv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0902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0265"/>
            <a:ext cx="6336704" cy="21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en/0/0a/Inside_Out_%282015_film%29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4" y="260648"/>
            <a:ext cx="1634885" cy="2420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3704" y="306896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surprisingly, the Pixar/Disney movie took a little ‘poetic </a:t>
            </a:r>
            <a:r>
              <a:rPr lang="en-US" dirty="0" err="1"/>
              <a:t>licence</a:t>
            </a:r>
            <a:r>
              <a:rPr lang="en-US" dirty="0"/>
              <a:t>’.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2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0265"/>
            <a:ext cx="6336704" cy="21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en/0/0a/Inside_Out_%282015_film%29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4" y="260648"/>
            <a:ext cx="1634885" cy="2420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3704" y="3068960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surprisingly, the Pixar/Disney movie took a little ‘poetic </a:t>
            </a:r>
            <a:r>
              <a:rPr lang="en-US" dirty="0" err="1"/>
              <a:t>licence</a:t>
            </a:r>
            <a:r>
              <a:rPr lang="en-US" dirty="0"/>
              <a:t>’.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Mainly – a little confusion around AFFECTS and EMOTIONS.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AFFECTS ≠ EMOTIONS</a:t>
            </a:r>
          </a:p>
        </p:txBody>
      </p:sp>
    </p:spTree>
    <p:extLst>
      <p:ext uri="{BB962C8B-B14F-4D97-AF65-F5344CB8AC3E}">
        <p14:creationId xmlns:p14="http://schemas.microsoft.com/office/powerpoint/2010/main" val="119715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0265"/>
            <a:ext cx="6336704" cy="21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en/0/0a/Inside_Out_%282015_film%29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4" y="260648"/>
            <a:ext cx="1634885" cy="2420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3704" y="3068960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surprisingly, the Pixar/Disney movie took a little ‘poetic </a:t>
            </a:r>
            <a:r>
              <a:rPr lang="en-US" dirty="0" err="1"/>
              <a:t>licence</a:t>
            </a:r>
            <a:r>
              <a:rPr lang="en-US" dirty="0"/>
              <a:t>’.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Mainly – a little confusion around AFFECTS and EMOTIONS.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AFFECTS ≠ EMOTIONS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AFFECTS                                  EMOTIONS</a:t>
            </a:r>
            <a:endParaRPr lang="en-AU" dirty="0"/>
          </a:p>
        </p:txBody>
      </p:sp>
      <p:sp>
        <p:nvSpPr>
          <p:cNvPr id="3" name="Up Arrow Callout 2"/>
          <p:cNvSpPr/>
          <p:nvPr/>
        </p:nvSpPr>
        <p:spPr>
          <a:xfrm>
            <a:off x="2521856" y="5377284"/>
            <a:ext cx="1296144" cy="716012"/>
          </a:xfrm>
          <a:prstGeom prst="upArrowCallou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BIOLOGY</a:t>
            </a:r>
            <a:endParaRPr lang="en-AU" dirty="0"/>
          </a:p>
        </p:txBody>
      </p:sp>
      <p:sp>
        <p:nvSpPr>
          <p:cNvPr id="6" name="Up Arrow Callout 5"/>
          <p:cNvSpPr/>
          <p:nvPr/>
        </p:nvSpPr>
        <p:spPr>
          <a:xfrm>
            <a:off x="4682096" y="5373216"/>
            <a:ext cx="2304256" cy="716012"/>
          </a:xfrm>
          <a:prstGeom prst="upArrowCallou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BIOLOGY+BIOGRAPHY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715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78619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raciemiles.com/wp-content/uploads/2013/08/jumbled-emo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6"/>
          <a:stretch/>
        </p:blipFill>
        <p:spPr bwMode="auto">
          <a:xfrm flipH="1">
            <a:off x="1547664" y="1628800"/>
            <a:ext cx="5531768" cy="346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24751"/>
            <a:ext cx="74888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we </a:t>
            </a:r>
            <a:r>
              <a:rPr lang="en-US" sz="2800" b="1" i="1" dirty="0"/>
              <a:t>feel</a:t>
            </a:r>
            <a:r>
              <a:rPr lang="en-US" dirty="0"/>
              <a:t> about… </a:t>
            </a:r>
          </a:p>
          <a:p>
            <a:r>
              <a:rPr lang="en-US" dirty="0"/>
              <a:t>	ourselves,   this class,   this subject,   this lecture,   this task…</a:t>
            </a:r>
          </a:p>
          <a:p>
            <a:endParaRPr lang="en-US" dirty="0"/>
          </a:p>
          <a:p>
            <a:r>
              <a:rPr lang="en-US" dirty="0"/>
              <a:t>		is more important than what we </a:t>
            </a:r>
            <a:r>
              <a:rPr lang="en-US" sz="2800" b="1" i="1" dirty="0"/>
              <a:t>think</a:t>
            </a:r>
            <a:r>
              <a:rPr lang="en-US" dirty="0"/>
              <a:t> about them.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72514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we </a:t>
            </a:r>
            <a:r>
              <a:rPr lang="en-US" sz="2800" b="1" i="1" dirty="0"/>
              <a:t>feel</a:t>
            </a:r>
            <a:r>
              <a:rPr lang="en-US" dirty="0"/>
              <a:t> determines </a:t>
            </a:r>
            <a:r>
              <a:rPr lang="en-US" sz="2800" b="1" i="1" dirty="0"/>
              <a:t>how much </a:t>
            </a:r>
            <a:r>
              <a:rPr lang="en-US" dirty="0"/>
              <a:t>we learn and </a:t>
            </a:r>
            <a:r>
              <a:rPr lang="en-US" sz="2800" b="1" i="1" dirty="0"/>
              <a:t>how well</a:t>
            </a:r>
          </a:p>
        </p:txBody>
      </p:sp>
    </p:spTree>
    <p:extLst>
      <p:ext uri="{BB962C8B-B14F-4D97-AF65-F5344CB8AC3E}">
        <p14:creationId xmlns:p14="http://schemas.microsoft.com/office/powerpoint/2010/main" val="2561652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19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532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3429000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FEAR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3808" y="3212976"/>
            <a:ext cx="1656184" cy="468052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7" y="2996952"/>
            <a:ext cx="156845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19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3429000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FEAR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6228184" y="3681028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DISGUST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84602" y="3212050"/>
            <a:ext cx="1743582" cy="72100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3808" y="3212976"/>
            <a:ext cx="1656184" cy="468052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0349"/>
            <a:ext cx="2618856" cy="16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7" y="2996952"/>
            <a:ext cx="156845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19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3429000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FEAR</a:t>
            </a:r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1831686" y="4797152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DISTRESS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6228184" y="3681028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DISGUST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84602" y="3212050"/>
            <a:ext cx="1743582" cy="72100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15816" y="3212976"/>
            <a:ext cx="1584176" cy="158417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3808" y="3212976"/>
            <a:ext cx="1656184" cy="468052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0349"/>
            <a:ext cx="2618856" cy="16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7" y="2996952"/>
            <a:ext cx="156845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99" y="4363792"/>
            <a:ext cx="1030174" cy="16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19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3429000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FEAR</a:t>
            </a:r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1831686" y="4797152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DISTRESS</a:t>
            </a:r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5148064" y="494116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ANGER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6228184" y="3681028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DISGUST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84602" y="3212050"/>
            <a:ext cx="1743582" cy="72100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84602" y="3212050"/>
            <a:ext cx="1383542" cy="1729118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15816" y="3212976"/>
            <a:ext cx="1584176" cy="158417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3808" y="3212976"/>
            <a:ext cx="1656184" cy="468052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0349"/>
            <a:ext cx="2618856" cy="16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93" y="4363792"/>
            <a:ext cx="1187541" cy="13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7" y="2996952"/>
            <a:ext cx="156845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99" y="4363792"/>
            <a:ext cx="1030174" cy="16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294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3429000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FEAR</a:t>
            </a:r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1831686" y="4797152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DISTRESS</a:t>
            </a:r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5148064" y="494116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ANGER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6228184" y="3681028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DISGUST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31840" y="1664804"/>
            <a:ext cx="1371037" cy="154528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6343" y="2168860"/>
            <a:ext cx="2143889" cy="1041230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84602" y="3212050"/>
            <a:ext cx="1743582" cy="72100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84602" y="3212050"/>
            <a:ext cx="1383542" cy="1729118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15816" y="3212976"/>
            <a:ext cx="1584176" cy="158417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3808" y="3212976"/>
            <a:ext cx="1656184" cy="468052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2487125"/>
            <a:ext cx="1445931" cy="1445931"/>
          </a:xfrm>
          <a:prstGeom prst="ellipse">
            <a:avLst/>
          </a:prstGeom>
          <a:solidFill>
            <a:srgbClr val="002060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AFFECTS</a:t>
            </a:r>
            <a:endParaRPr lang="en-AU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0349"/>
            <a:ext cx="2618856" cy="16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93" y="4363792"/>
            <a:ext cx="1187541" cy="13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7" y="2996952"/>
            <a:ext cx="156845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99" y="4363792"/>
            <a:ext cx="1030174" cy="16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63888" y="5881282"/>
            <a:ext cx="5197860" cy="792088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are motivated to increase POSITIVE affect,</a:t>
            </a:r>
          </a:p>
          <a:p>
            <a:pPr algn="ctr"/>
            <a:r>
              <a:rPr lang="en-US" dirty="0"/>
              <a:t>and to </a:t>
            </a:r>
            <a:r>
              <a:rPr lang="en-US" dirty="0" err="1"/>
              <a:t>minimise</a:t>
            </a:r>
            <a:r>
              <a:rPr lang="en-US" dirty="0"/>
              <a:t> NEGATIVE affect in our lives.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18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128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78092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happens when we learn something…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sz="2000" b="1" dirty="0"/>
              <a:t> 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5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780928"/>
            <a:ext cx="76328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happens when we learn something…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sz="2000" b="1" dirty="0"/>
              <a:t> INTEREST</a:t>
            </a:r>
            <a:r>
              <a:rPr lang="en-US" dirty="0"/>
              <a:t>…    is triggered when we </a:t>
            </a:r>
            <a:r>
              <a:rPr lang="en-US" i="1" dirty="0"/>
              <a:t>encounter</a:t>
            </a:r>
            <a:r>
              <a:rPr lang="en-US" dirty="0"/>
              <a:t> something </a:t>
            </a:r>
            <a:r>
              <a:rPr lang="en-US" i="1" dirty="0"/>
              <a:t>new, novel</a:t>
            </a:r>
          </a:p>
          <a:p>
            <a:endParaRPr lang="en-US" dirty="0"/>
          </a:p>
          <a:p>
            <a:r>
              <a:rPr lang="en-US" sz="2000" b="1" dirty="0"/>
              <a:t>      ENJOYMENT</a:t>
            </a:r>
            <a:r>
              <a:rPr lang="en-US" dirty="0"/>
              <a:t>…   is triggered when we </a:t>
            </a:r>
            <a:r>
              <a:rPr lang="en-US" i="1" dirty="0" err="1"/>
              <a:t>realise</a:t>
            </a:r>
            <a:r>
              <a:rPr lang="en-US" i="1" dirty="0"/>
              <a:t> </a:t>
            </a:r>
            <a:r>
              <a:rPr lang="en-US" dirty="0"/>
              <a:t>that we understand it</a:t>
            </a:r>
          </a:p>
          <a:p>
            <a:endParaRPr lang="en-US" dirty="0"/>
          </a:p>
          <a:p>
            <a:r>
              <a:rPr lang="en-US" dirty="0"/>
              <a:t>	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raciemiles.com/wp-content/uploads/2013/08/jumbled-emo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6"/>
          <a:stretch/>
        </p:blipFill>
        <p:spPr bwMode="auto">
          <a:xfrm flipH="1">
            <a:off x="1547664" y="1628800"/>
            <a:ext cx="5531768" cy="346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24751"/>
            <a:ext cx="74888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we </a:t>
            </a:r>
            <a:r>
              <a:rPr lang="en-US" sz="2800" b="1" i="1" dirty="0"/>
              <a:t>feel</a:t>
            </a:r>
            <a:r>
              <a:rPr lang="en-US" dirty="0"/>
              <a:t> about… </a:t>
            </a:r>
          </a:p>
          <a:p>
            <a:r>
              <a:rPr lang="en-US" dirty="0"/>
              <a:t>	ourselves,   this class,   this subject,   this lecture,   this task…</a:t>
            </a:r>
          </a:p>
          <a:p>
            <a:endParaRPr lang="en-US" dirty="0"/>
          </a:p>
          <a:p>
            <a:r>
              <a:rPr lang="en-US" dirty="0"/>
              <a:t>		is more important than what we </a:t>
            </a:r>
            <a:r>
              <a:rPr lang="en-US" sz="2800" b="1" i="1" dirty="0"/>
              <a:t>think</a:t>
            </a:r>
            <a:r>
              <a:rPr lang="en-US" dirty="0"/>
              <a:t> about them.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72514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we </a:t>
            </a:r>
            <a:r>
              <a:rPr lang="en-US" sz="2800" b="1" i="1" dirty="0"/>
              <a:t>feel</a:t>
            </a:r>
            <a:r>
              <a:rPr lang="en-US" dirty="0"/>
              <a:t> determines </a:t>
            </a:r>
            <a:r>
              <a:rPr lang="en-US" sz="2800" b="1" i="1" dirty="0"/>
              <a:t>how much </a:t>
            </a:r>
            <a:r>
              <a:rPr lang="en-US" dirty="0"/>
              <a:t>we learn and </a:t>
            </a:r>
            <a:r>
              <a:rPr lang="en-US" sz="2800" b="1" i="1" dirty="0"/>
              <a:t>how well</a:t>
            </a:r>
            <a:endParaRPr lang="en-US" sz="1600" b="1" i="1" dirty="0"/>
          </a:p>
          <a:p>
            <a:pPr algn="ctr"/>
            <a:r>
              <a:rPr lang="en-US" sz="1600" b="1" dirty="0"/>
              <a:t>  </a:t>
            </a:r>
          </a:p>
          <a:p>
            <a:pPr algn="ctr"/>
            <a:r>
              <a:rPr lang="en-US" dirty="0"/>
              <a:t>Much of our </a:t>
            </a:r>
            <a:r>
              <a:rPr lang="en-US" dirty="0" err="1"/>
              <a:t>behaviour</a:t>
            </a:r>
            <a:r>
              <a:rPr lang="en-US" dirty="0"/>
              <a:t> is </a:t>
            </a:r>
            <a:r>
              <a:rPr lang="en-US" sz="2800" b="1" i="1" dirty="0"/>
              <a:t>emotionally-driven</a:t>
            </a:r>
          </a:p>
        </p:txBody>
      </p:sp>
    </p:spTree>
    <p:extLst>
      <p:ext uri="{BB962C8B-B14F-4D97-AF65-F5344CB8AC3E}">
        <p14:creationId xmlns:p14="http://schemas.microsoft.com/office/powerpoint/2010/main" val="3562884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780928"/>
            <a:ext cx="76328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happens when we learn something…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sz="2000" b="1" dirty="0"/>
              <a:t> INTEREST</a:t>
            </a:r>
            <a:r>
              <a:rPr lang="en-US" dirty="0"/>
              <a:t>…    is triggered when we </a:t>
            </a:r>
            <a:r>
              <a:rPr lang="en-US" i="1" dirty="0"/>
              <a:t>encounter</a:t>
            </a:r>
            <a:r>
              <a:rPr lang="en-US" dirty="0"/>
              <a:t> something </a:t>
            </a:r>
            <a:r>
              <a:rPr lang="en-US" i="1" dirty="0"/>
              <a:t>new, novel</a:t>
            </a:r>
          </a:p>
          <a:p>
            <a:endParaRPr lang="en-US" dirty="0"/>
          </a:p>
          <a:p>
            <a:r>
              <a:rPr lang="en-US" sz="2000" b="1" dirty="0"/>
              <a:t>      ENJOYMENT</a:t>
            </a:r>
            <a:r>
              <a:rPr lang="en-US" dirty="0"/>
              <a:t>…   is triggered when we </a:t>
            </a:r>
            <a:r>
              <a:rPr lang="en-US" i="1" dirty="0" err="1"/>
              <a:t>realise</a:t>
            </a:r>
            <a:r>
              <a:rPr lang="en-US" i="1" dirty="0"/>
              <a:t> </a:t>
            </a:r>
            <a:r>
              <a:rPr lang="en-US" dirty="0"/>
              <a:t>that we understand it</a:t>
            </a:r>
          </a:p>
          <a:p>
            <a:endParaRPr lang="en-US" dirty="0"/>
          </a:p>
          <a:p>
            <a:r>
              <a:rPr lang="en-US" dirty="0"/>
              <a:t>	These makes us </a:t>
            </a:r>
            <a:r>
              <a:rPr lang="en-US" sz="2000" b="1" dirty="0"/>
              <a:t>FEEL GOOD</a:t>
            </a:r>
            <a:r>
              <a:rPr lang="en-US" dirty="0"/>
              <a:t>…  and encourage us to continue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85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780928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happens when we learn something…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sz="2000" b="1" dirty="0"/>
              <a:t> INTEREST</a:t>
            </a:r>
            <a:r>
              <a:rPr lang="en-US" dirty="0"/>
              <a:t>…    is triggered when we </a:t>
            </a:r>
            <a:r>
              <a:rPr lang="en-US" i="1" dirty="0"/>
              <a:t>encounter</a:t>
            </a:r>
            <a:r>
              <a:rPr lang="en-US" dirty="0"/>
              <a:t> something </a:t>
            </a:r>
            <a:r>
              <a:rPr lang="en-US" i="1" dirty="0"/>
              <a:t>new, novel</a:t>
            </a:r>
          </a:p>
          <a:p>
            <a:endParaRPr lang="en-US" dirty="0"/>
          </a:p>
          <a:p>
            <a:r>
              <a:rPr lang="en-US" sz="2000" b="1" dirty="0"/>
              <a:t>      ENJOYMENT</a:t>
            </a:r>
            <a:r>
              <a:rPr lang="en-US" dirty="0"/>
              <a:t>…   is triggered when we </a:t>
            </a:r>
            <a:r>
              <a:rPr lang="en-US" i="1" dirty="0" err="1"/>
              <a:t>realise</a:t>
            </a:r>
            <a:r>
              <a:rPr lang="en-US" i="1" dirty="0"/>
              <a:t> </a:t>
            </a:r>
            <a:r>
              <a:rPr lang="en-US" dirty="0"/>
              <a:t>that we understand it</a:t>
            </a:r>
          </a:p>
          <a:p>
            <a:endParaRPr lang="en-US" dirty="0"/>
          </a:p>
          <a:p>
            <a:r>
              <a:rPr lang="en-US" dirty="0"/>
              <a:t>	These makes us </a:t>
            </a:r>
            <a:r>
              <a:rPr lang="en-US" sz="2000" b="1" dirty="0"/>
              <a:t>FEEL GOOD</a:t>
            </a:r>
            <a:r>
              <a:rPr lang="en-US" dirty="0"/>
              <a:t>…  and encourage us to continue</a:t>
            </a:r>
          </a:p>
          <a:p>
            <a:endParaRPr lang="en-US" dirty="0"/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But…     what happens if we </a:t>
            </a:r>
            <a:r>
              <a:rPr lang="en-US" sz="2400" b="1" dirty="0">
                <a:solidFill>
                  <a:srgbClr val="FFFF00"/>
                </a:solidFill>
              </a:rPr>
              <a:t>get it wrong</a:t>
            </a:r>
            <a:r>
              <a:rPr lang="en-US" dirty="0">
                <a:solidFill>
                  <a:srgbClr val="FFFF00"/>
                </a:solidFill>
              </a:rPr>
              <a:t>…   if we </a:t>
            </a:r>
            <a:r>
              <a:rPr lang="en-US" sz="2400" b="1" dirty="0">
                <a:solidFill>
                  <a:srgbClr val="FFFF00"/>
                </a:solidFill>
              </a:rPr>
              <a:t>don’t understand </a:t>
            </a:r>
            <a:r>
              <a:rPr lang="en-US" dirty="0">
                <a:solidFill>
                  <a:srgbClr val="FFFF00"/>
                </a:solidFill>
              </a:rPr>
              <a:t>it?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60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958" y="0"/>
            <a:ext cx="1668076" cy="27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5442" y="3203684"/>
            <a:ext cx="723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something (someone) interrupts</a:t>
            </a:r>
          </a:p>
          <a:p>
            <a:r>
              <a:rPr lang="en-US" dirty="0"/>
              <a:t>our INTEREST  or  ENJOYMENT…</a:t>
            </a:r>
            <a:endParaRPr lang="en-AU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99" y="34491"/>
            <a:ext cx="1058540" cy="36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782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1680" y="1160748"/>
            <a:ext cx="2016224" cy="504056"/>
          </a:xfrm>
          <a:prstGeom prst="roundRect">
            <a:avLst>
              <a:gd name="adj" fmla="val 122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8144" y="1664804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37149" y="6237312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442" y="870262"/>
            <a:ext cx="1552475" cy="1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3" y="927340"/>
            <a:ext cx="1062236" cy="14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958" y="0"/>
            <a:ext cx="1668076" cy="27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15442" y="3861048"/>
            <a:ext cx="68969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experience a </a:t>
            </a:r>
            <a:r>
              <a:rPr lang="en-US" sz="2400" b="1" dirty="0"/>
              <a:t>physiological response</a:t>
            </a:r>
            <a:r>
              <a:rPr lang="en-US" dirty="0"/>
              <a:t>…</a:t>
            </a:r>
          </a:p>
          <a:p>
            <a:r>
              <a:rPr lang="en-US" dirty="0"/>
              <a:t>	hormones and </a:t>
            </a:r>
            <a:r>
              <a:rPr lang="en-US" dirty="0" err="1"/>
              <a:t>biochemicals</a:t>
            </a:r>
            <a:r>
              <a:rPr lang="en-US" dirty="0"/>
              <a:t> are released,</a:t>
            </a:r>
          </a:p>
          <a:p>
            <a:r>
              <a:rPr lang="en-US" dirty="0"/>
              <a:t>	our head droops, </a:t>
            </a:r>
          </a:p>
          <a:p>
            <a:r>
              <a:rPr lang="en-US" dirty="0"/>
              <a:t>	our shoulders drop,</a:t>
            </a:r>
          </a:p>
          <a:p>
            <a:r>
              <a:rPr lang="en-US" dirty="0"/>
              <a:t>	we look down,</a:t>
            </a:r>
          </a:p>
          <a:p>
            <a:r>
              <a:rPr lang="en-US" dirty="0"/>
              <a:t>	we might blush,</a:t>
            </a:r>
          </a:p>
          <a:p>
            <a:r>
              <a:rPr lang="en-US" dirty="0"/>
              <a:t>	and… our ‘thinking brain’ is momentarily ‘fried’.</a:t>
            </a:r>
          </a:p>
          <a:p>
            <a:r>
              <a:rPr lang="en-US" dirty="0"/>
              <a:t>	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915442" y="3203684"/>
            <a:ext cx="723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something (someone) interrupts</a:t>
            </a:r>
          </a:p>
          <a:p>
            <a:r>
              <a:rPr lang="en-US" dirty="0"/>
              <a:t>our INTEREST  or  ENJOYMENT…</a:t>
            </a:r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77655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99" y="34491"/>
            <a:ext cx="1058540" cy="36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847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03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sz="2400" b="1" dirty="0"/>
              <a:t>PHYSIOLOGICAL</a:t>
            </a:r>
            <a:r>
              <a:rPr lang="en-US" sz="2400" dirty="0"/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641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0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sz="2400" b="1" dirty="0"/>
              <a:t>PHYSIOLOGICAL</a:t>
            </a:r>
            <a:r>
              <a:rPr lang="en-US" sz="2400" dirty="0"/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It is not “feeling ashamed”</a:t>
            </a:r>
          </a:p>
          <a:p>
            <a:pPr algn="ctr"/>
            <a:r>
              <a:rPr lang="en-US" dirty="0"/>
              <a:t>I’ve done nothing to be ashamed of.</a:t>
            </a:r>
          </a:p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641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0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sz="2400" b="1" dirty="0"/>
              <a:t>PHYSIOLOGICAL</a:t>
            </a:r>
            <a:r>
              <a:rPr lang="en-US" sz="2400" dirty="0"/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It is not “feeling ashamed”</a:t>
            </a:r>
          </a:p>
          <a:p>
            <a:pPr algn="ctr"/>
            <a:r>
              <a:rPr lang="en-US" dirty="0"/>
              <a:t>I’ve done nothing to be ashamed of.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“Feeling ashamed” is an </a:t>
            </a:r>
            <a:r>
              <a:rPr lang="en-US" b="1" i="1" dirty="0"/>
              <a:t>EMOTIONAL RESPONSE.</a:t>
            </a:r>
          </a:p>
          <a:p>
            <a:pPr algn="ctr"/>
            <a:r>
              <a:rPr lang="en-US" dirty="0"/>
              <a:t>it involves our </a:t>
            </a:r>
            <a:r>
              <a:rPr lang="en-US" b="1" i="1" dirty="0"/>
              <a:t>BIOGRAPHY.</a:t>
            </a:r>
          </a:p>
          <a:p>
            <a:pPr algn="ctr"/>
            <a:endParaRPr lang="en-US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641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0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sz="2400" b="1" dirty="0"/>
              <a:t>PHYSIOLOGICAL</a:t>
            </a:r>
            <a:r>
              <a:rPr lang="en-US" sz="2400" dirty="0"/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It is not “feeling ashamed”</a:t>
            </a:r>
          </a:p>
          <a:p>
            <a:pPr algn="ctr"/>
            <a:r>
              <a:rPr lang="en-US" dirty="0"/>
              <a:t>I’ve done nothing to be ashamed of.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“Feeling ashamed” is an </a:t>
            </a:r>
            <a:r>
              <a:rPr lang="en-US" b="1" i="1" dirty="0"/>
              <a:t>EMOTIONAL RESPONSE.</a:t>
            </a:r>
          </a:p>
          <a:p>
            <a:pPr algn="ctr"/>
            <a:r>
              <a:rPr lang="en-US" dirty="0"/>
              <a:t>it involves our </a:t>
            </a:r>
            <a:r>
              <a:rPr lang="en-US" b="1" i="1" dirty="0"/>
              <a:t>BIOGRAPHY.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SHAME </a:t>
            </a:r>
            <a:r>
              <a:rPr lang="en-US" dirty="0"/>
              <a:t>affect is a purely </a:t>
            </a:r>
            <a:r>
              <a:rPr lang="en-US" b="1" i="1" dirty="0"/>
              <a:t>PHYSIOLOGICAL RESPONSE.</a:t>
            </a:r>
          </a:p>
          <a:p>
            <a:pPr algn="ctr"/>
            <a:r>
              <a:rPr lang="en-US" b="1" dirty="0"/>
              <a:t>EVERYONE </a:t>
            </a:r>
            <a:r>
              <a:rPr lang="en-US" dirty="0"/>
              <a:t>has the same response.</a:t>
            </a:r>
          </a:p>
          <a:p>
            <a:pPr algn="ctr"/>
            <a:r>
              <a:rPr lang="en-US" dirty="0"/>
              <a:t>It is a </a:t>
            </a:r>
            <a:r>
              <a:rPr lang="en-US" b="1" dirty="0">
                <a:solidFill>
                  <a:srgbClr val="FFFF00"/>
                </a:solidFill>
              </a:rPr>
              <a:t>PAINFUL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response.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641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0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60648"/>
            <a:ext cx="5184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Whenever anything </a:t>
            </a:r>
            <a:r>
              <a:rPr lang="en-US" b="1" i="1" dirty="0"/>
              <a:t>impedes</a:t>
            </a:r>
            <a:r>
              <a:rPr lang="en-US" dirty="0"/>
              <a:t> our experience of</a:t>
            </a:r>
          </a:p>
          <a:p>
            <a:pPr algn="ctr"/>
            <a:r>
              <a:rPr lang="en-US" sz="2400" b="1" dirty="0"/>
              <a:t>INTEREST</a:t>
            </a:r>
            <a:r>
              <a:rPr lang="en-US" sz="2400" dirty="0"/>
              <a:t>   </a:t>
            </a:r>
            <a:r>
              <a:rPr lang="en-US" dirty="0"/>
              <a:t>or    </a:t>
            </a:r>
            <a:r>
              <a:rPr lang="en-US" sz="2400" b="1" dirty="0"/>
              <a:t>ENJOYMENT</a:t>
            </a:r>
            <a:r>
              <a:rPr lang="en-US" dirty="0"/>
              <a:t>…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SHAME</a:t>
            </a:r>
            <a:r>
              <a:rPr lang="en-US" sz="2400" dirty="0"/>
              <a:t> </a:t>
            </a:r>
            <a:r>
              <a:rPr lang="en-US" dirty="0"/>
              <a:t>affect is triggered.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sz="2400" b="1" dirty="0"/>
              <a:t>PHYSIOLOGICAL</a:t>
            </a:r>
            <a:r>
              <a:rPr lang="en-US" sz="2400" dirty="0"/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It is not “feeling ashamed”</a:t>
            </a:r>
          </a:p>
          <a:p>
            <a:pPr algn="ctr"/>
            <a:r>
              <a:rPr lang="en-US" dirty="0"/>
              <a:t>I’ve done nothing to be ashamed of.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“Feeling ashamed” is an </a:t>
            </a:r>
            <a:r>
              <a:rPr lang="en-US" b="1" i="1" dirty="0"/>
              <a:t>EMOTIONAL RESPONSE.</a:t>
            </a:r>
          </a:p>
          <a:p>
            <a:pPr algn="ctr"/>
            <a:r>
              <a:rPr lang="en-US" dirty="0"/>
              <a:t>it involves our </a:t>
            </a:r>
            <a:r>
              <a:rPr lang="en-US" b="1" i="1" dirty="0"/>
              <a:t>BIOGRAPHY.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SHAME </a:t>
            </a:r>
            <a:r>
              <a:rPr lang="en-US" dirty="0"/>
              <a:t>affect is a purely </a:t>
            </a:r>
            <a:r>
              <a:rPr lang="en-US" b="1" i="1" dirty="0"/>
              <a:t>PHYSIOLOGICAL RESPONSE.</a:t>
            </a:r>
          </a:p>
          <a:p>
            <a:pPr algn="ctr"/>
            <a:r>
              <a:rPr lang="en-US" b="1" dirty="0"/>
              <a:t>EVERYONE </a:t>
            </a:r>
            <a:r>
              <a:rPr lang="en-US" dirty="0"/>
              <a:t>has the same response.</a:t>
            </a:r>
          </a:p>
          <a:p>
            <a:pPr algn="ctr"/>
            <a:r>
              <a:rPr lang="en-US" dirty="0"/>
              <a:t>It is a </a:t>
            </a:r>
            <a:r>
              <a:rPr lang="en-US" b="1" dirty="0">
                <a:solidFill>
                  <a:srgbClr val="FFFF00"/>
                </a:solidFill>
              </a:rPr>
              <a:t>PAINFUL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response.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It what we do when it’s triggered that </a:t>
            </a:r>
            <a:r>
              <a:rPr lang="en-US" b="1" i="1" dirty="0"/>
              <a:t>MATTERS.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641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0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dn2.hubspot.net/hub/126289/file-329555845-jpg/images/brai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09" y="980728"/>
            <a:ext cx="4637187" cy="46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268760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1" dirty="0"/>
              <a:t>brief</a:t>
            </a:r>
            <a:r>
              <a:rPr lang="en-US" dirty="0"/>
              <a:t> introduction to…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The Human Emotional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59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rved Left Arrow 11"/>
          <p:cNvSpPr/>
          <p:nvPr/>
        </p:nvSpPr>
        <p:spPr>
          <a:xfrm rot="21024422" flipV="1">
            <a:off x="5832975" y="332215"/>
            <a:ext cx="1292770" cy="1414782"/>
          </a:xfrm>
          <a:prstGeom prst="curved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1560" y="1844824"/>
            <a:ext cx="4536504" cy="1152128"/>
          </a:xfrm>
          <a:prstGeom prst="roundRect">
            <a:avLst>
              <a:gd name="adj" fmla="val 9475"/>
            </a:avLst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ounded Rectangle 2"/>
          <p:cNvSpPr/>
          <p:nvPr/>
        </p:nvSpPr>
        <p:spPr>
          <a:xfrm>
            <a:off x="611560" y="3140968"/>
            <a:ext cx="4536504" cy="2100038"/>
          </a:xfrm>
          <a:prstGeom prst="roundRect">
            <a:avLst>
              <a:gd name="adj" fmla="val 5288"/>
            </a:avLst>
          </a:prstGeom>
          <a:solidFill>
            <a:srgbClr val="0000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675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experience, learning, conditioning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140968"/>
            <a:ext cx="408066" cy="2100038"/>
          </a:xfrm>
          <a:prstGeom prst="roundRect">
            <a:avLst>
              <a:gd name="adj" fmla="val 20370"/>
            </a:avLst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BIOLOGY</a:t>
            </a:r>
            <a:endParaRPr lang="en-AU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1844824"/>
            <a:ext cx="408066" cy="1152128"/>
          </a:xfrm>
          <a:prstGeom prst="roundRect">
            <a:avLst>
              <a:gd name="adj" fmla="val 20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BIOGRAPHY</a:t>
            </a:r>
            <a:endParaRPr lang="en-A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84168" y="18448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PSYCHOLOGICAL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68" y="429309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Light" panose="020B0306030101010103" pitchFamily="34" charset="0"/>
              </a:rPr>
              <a:t>PHYSIOLOGICAL RESPONSE</a:t>
            </a:r>
            <a:endParaRPr lang="en-AU" sz="1400" dirty="0">
              <a:latin typeface="Abadi MT Condensed Light" panose="020B03060301010101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28310" y="445314"/>
            <a:ext cx="2823810" cy="6074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WE DO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12160" y="1484785"/>
            <a:ext cx="2160240" cy="4006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EMOTION</a:t>
            </a:r>
            <a:endParaRPr lang="en-AU" dirty="0"/>
          </a:p>
        </p:txBody>
      </p:sp>
      <p:sp>
        <p:nvSpPr>
          <p:cNvPr id="24" name="Curved Right Arrow 23"/>
          <p:cNvSpPr/>
          <p:nvPr/>
        </p:nvSpPr>
        <p:spPr>
          <a:xfrm flipV="1">
            <a:off x="5004048" y="1340768"/>
            <a:ext cx="1224136" cy="1722912"/>
          </a:xfrm>
          <a:prstGeom prst="curvedRightArrow">
            <a:avLst/>
          </a:prstGeom>
          <a:solidFill>
            <a:srgbClr val="FF29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86899" y="2708920"/>
            <a:ext cx="2160240" cy="4006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FEELING</a:t>
            </a:r>
            <a:endParaRPr lang="en-AU" dirty="0"/>
          </a:p>
        </p:txBody>
      </p:sp>
      <p:sp>
        <p:nvSpPr>
          <p:cNvPr id="26" name="Curved Right Arrow 25"/>
          <p:cNvSpPr/>
          <p:nvPr/>
        </p:nvSpPr>
        <p:spPr>
          <a:xfrm flipH="1" flipV="1">
            <a:off x="7812360" y="2636912"/>
            <a:ext cx="1224136" cy="1656184"/>
          </a:xfrm>
          <a:prstGeom prst="curvedRightArrow">
            <a:avLst/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12160" y="3892406"/>
            <a:ext cx="2160240" cy="4006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AFFECT</a:t>
            </a:r>
            <a:endParaRPr lang="en-AU" dirty="0"/>
          </a:p>
        </p:txBody>
      </p:sp>
      <p:sp>
        <p:nvSpPr>
          <p:cNvPr id="15" name="Curved Right Arrow 14"/>
          <p:cNvSpPr/>
          <p:nvPr/>
        </p:nvSpPr>
        <p:spPr>
          <a:xfrm flipV="1">
            <a:off x="5004048" y="3789040"/>
            <a:ext cx="1224136" cy="1656184"/>
          </a:xfrm>
          <a:prstGeom prst="curv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2160" y="5085184"/>
            <a:ext cx="2160240" cy="400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STIMULUS</a:t>
            </a:r>
            <a:endParaRPr lang="en-AU" dirty="0"/>
          </a:p>
        </p:txBody>
      </p:sp>
      <p:sp>
        <p:nvSpPr>
          <p:cNvPr id="29" name="Rounded Rectangle 28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6031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621"/>
            <a:ext cx="831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all experience the same physiological response whenever the SHAME affect is triggered…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74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9621"/>
            <a:ext cx="83175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all experience the same physiological response whenever the SHAME affect is triggered…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– its purpose is simply to alert us to the fact that something has interrupted  our </a:t>
            </a:r>
            <a:r>
              <a:rPr lang="en-US" sz="2400" b="1" dirty="0"/>
              <a:t>INTEREST</a:t>
            </a:r>
            <a:r>
              <a:rPr lang="en-US" sz="2400" dirty="0"/>
              <a:t>  </a:t>
            </a:r>
            <a:r>
              <a:rPr lang="en-US" dirty="0"/>
              <a:t>or  </a:t>
            </a:r>
            <a:r>
              <a:rPr lang="en-US" sz="2400" b="1" dirty="0"/>
              <a:t>ENJOYMENT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770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9621"/>
            <a:ext cx="83175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all experience the same physiological response whenever the SHAME affect is triggered…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– its purpose is simply to alert us to the fact that something has interrupted  our </a:t>
            </a:r>
            <a:r>
              <a:rPr lang="en-US" sz="2400" b="1" dirty="0"/>
              <a:t>INTEREST</a:t>
            </a:r>
            <a:r>
              <a:rPr lang="en-US" sz="2400" dirty="0"/>
              <a:t>  </a:t>
            </a:r>
            <a:r>
              <a:rPr lang="en-US" dirty="0"/>
              <a:t>or  </a:t>
            </a:r>
            <a:r>
              <a:rPr lang="en-US" sz="2400" b="1" dirty="0"/>
              <a:t>ENJOYMENT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sz="2400" dirty="0"/>
              <a:t> </a:t>
            </a:r>
            <a:r>
              <a:rPr lang="en-US" dirty="0"/>
              <a:t>to draw our attention to the fact that </a:t>
            </a:r>
            <a:r>
              <a:rPr lang="en-US" sz="2400" b="1" dirty="0"/>
              <a:t>GOOD THINGS </a:t>
            </a:r>
            <a:r>
              <a:rPr lang="en-US" dirty="0"/>
              <a:t>have been interrupted.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585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9621"/>
            <a:ext cx="8317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all experience the same physiological response whenever the SHAME affect is triggered…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– its purpose is simply to alert us to the fact that something has interrupted  our </a:t>
            </a:r>
            <a:r>
              <a:rPr lang="en-US" sz="2400" b="1" dirty="0"/>
              <a:t>INTEREST</a:t>
            </a:r>
            <a:r>
              <a:rPr lang="en-US" sz="2400" dirty="0"/>
              <a:t>  </a:t>
            </a:r>
            <a:r>
              <a:rPr lang="en-US" dirty="0"/>
              <a:t>or  </a:t>
            </a:r>
            <a:r>
              <a:rPr lang="en-US" sz="2400" b="1" dirty="0"/>
              <a:t>ENJOYMENT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sz="2400" dirty="0"/>
              <a:t> </a:t>
            </a:r>
            <a:r>
              <a:rPr lang="en-US" dirty="0"/>
              <a:t>to draw our attention to the fact that </a:t>
            </a:r>
            <a:r>
              <a:rPr lang="en-US" sz="2400" b="1" dirty="0"/>
              <a:t>GOOD THINGS </a:t>
            </a:r>
            <a:r>
              <a:rPr lang="en-US" dirty="0"/>
              <a:t>have been interrupted.</a:t>
            </a:r>
          </a:p>
          <a:p>
            <a:endParaRPr lang="en-US" dirty="0"/>
          </a:p>
          <a:p>
            <a:r>
              <a:rPr lang="en-US" dirty="0"/>
              <a:t>It serves a valuable purpose. It provides us with important </a:t>
            </a:r>
            <a:r>
              <a:rPr lang="en-US" sz="2400" b="1" dirty="0"/>
              <a:t>information</a:t>
            </a:r>
            <a:r>
              <a:rPr lang="en-US" dirty="0"/>
              <a:t>.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13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9621"/>
            <a:ext cx="8317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all experience the same physiological response whenever the SHAME affect is triggered…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– its purpose is simply to alert us to the fact that something has interrupted  our </a:t>
            </a:r>
            <a:r>
              <a:rPr lang="en-US" sz="2400" b="1" dirty="0"/>
              <a:t>INTEREST</a:t>
            </a:r>
            <a:r>
              <a:rPr lang="en-US" sz="2400" dirty="0"/>
              <a:t>  </a:t>
            </a:r>
            <a:r>
              <a:rPr lang="en-US" dirty="0"/>
              <a:t>or  </a:t>
            </a:r>
            <a:r>
              <a:rPr lang="en-US" sz="2400" b="1" dirty="0"/>
              <a:t>ENJOYMENT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is </a:t>
            </a:r>
            <a:r>
              <a:rPr lang="en-US" sz="2400" b="1" dirty="0"/>
              <a:t>PAINFUL</a:t>
            </a:r>
            <a:r>
              <a:rPr lang="en-US" sz="2400" dirty="0"/>
              <a:t> </a:t>
            </a:r>
            <a:r>
              <a:rPr lang="en-US" dirty="0"/>
              <a:t>to draw our attention to the fact that </a:t>
            </a:r>
            <a:r>
              <a:rPr lang="en-US" sz="2400" b="1" dirty="0"/>
              <a:t>GOOD THINGS </a:t>
            </a:r>
            <a:r>
              <a:rPr lang="en-US" dirty="0"/>
              <a:t>have been interrupted.</a:t>
            </a:r>
          </a:p>
          <a:p>
            <a:endParaRPr lang="en-US" dirty="0"/>
          </a:p>
          <a:p>
            <a:r>
              <a:rPr lang="en-US" dirty="0"/>
              <a:t>It serves a valuable purpose. It provides us with important </a:t>
            </a:r>
            <a:r>
              <a:rPr lang="en-US" sz="2400" b="1" dirty="0"/>
              <a:t>information</a:t>
            </a:r>
            <a:r>
              <a:rPr lang="en-US" dirty="0"/>
              <a:t>.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>
            <a:off x="6137149" y="5969283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494116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do with that information is up to us… and our biography!</a:t>
            </a:r>
            <a:endParaRPr lang="en-A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49663"/>
            <a:ext cx="1189037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835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7297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249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8382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5070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3861048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strategy could I use?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Listen more carefully?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Think it over? Differently?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Ask a question?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Consult the example?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Ask a colleague?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Google it?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74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dn2.hubspot.net/hub/126289/file-329555845-jpg/images/brai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09" y="980728"/>
            <a:ext cx="4637187" cy="46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268760"/>
            <a:ext cx="53285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1" dirty="0"/>
              <a:t>brief</a:t>
            </a:r>
            <a:r>
              <a:rPr lang="en-US" dirty="0"/>
              <a:t> introduction to…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The Human Emotional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‘</a:t>
            </a:r>
            <a:r>
              <a:rPr lang="en-US" sz="2400" b="1" dirty="0"/>
              <a:t>How</a:t>
            </a:r>
            <a:r>
              <a:rPr lang="en-US" sz="2000" dirty="0"/>
              <a:t> </a:t>
            </a:r>
            <a:r>
              <a:rPr lang="en-US" dirty="0"/>
              <a:t>do we feel what we feel?’</a:t>
            </a:r>
          </a:p>
          <a:p>
            <a:endParaRPr lang="en-US" dirty="0"/>
          </a:p>
          <a:p>
            <a:r>
              <a:rPr lang="en-US" dirty="0"/>
              <a:t>      ‘</a:t>
            </a:r>
            <a:r>
              <a:rPr lang="en-US" sz="2400" b="1" dirty="0"/>
              <a:t>Why</a:t>
            </a:r>
            <a:r>
              <a:rPr lang="en-US" dirty="0"/>
              <a:t> do we do what we do?’</a:t>
            </a:r>
          </a:p>
          <a:p>
            <a:endParaRPr lang="en-US" dirty="0"/>
          </a:p>
          <a:p>
            <a:r>
              <a:rPr lang="en-US" dirty="0"/>
              <a:t>            ‘What’s this got to do with </a:t>
            </a:r>
            <a:r>
              <a:rPr lang="en-US" sz="2400" b="1" dirty="0"/>
              <a:t>learning</a:t>
            </a:r>
            <a:r>
              <a:rPr lang="en-US" dirty="0"/>
              <a:t>?’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4847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98" y="3789040"/>
            <a:ext cx="1279734" cy="22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563888" y="5949280"/>
            <a:ext cx="2016224" cy="504056"/>
          </a:xfrm>
          <a:prstGeom prst="roundRect">
            <a:avLst>
              <a:gd name="adj" fmla="val 1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699792" y="6050826"/>
            <a:ext cx="792088" cy="3305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5461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465721" cy="264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98" y="3789040"/>
            <a:ext cx="1279734" cy="22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563888" y="5949280"/>
            <a:ext cx="2016224" cy="504056"/>
          </a:xfrm>
          <a:prstGeom prst="roundRect">
            <a:avLst>
              <a:gd name="adj" fmla="val 1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32240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699792" y="6050826"/>
            <a:ext cx="792088" cy="3305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ight Arrow 20"/>
          <p:cNvSpPr/>
          <p:nvPr/>
        </p:nvSpPr>
        <p:spPr>
          <a:xfrm>
            <a:off x="5796136" y="6050826"/>
            <a:ext cx="792088" cy="3305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874277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1016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22108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what the most successful students have learned</a:t>
            </a:r>
          </a:p>
          <a:p>
            <a:pPr algn="ctr"/>
            <a:r>
              <a:rPr lang="en-US" sz="2400" dirty="0"/>
              <a:t>to do </a:t>
            </a:r>
            <a:r>
              <a:rPr lang="en-US" sz="2400" i="1" dirty="0"/>
              <a:t>automatically</a:t>
            </a:r>
            <a:r>
              <a:rPr lang="en-US" sz="2400" dirty="0"/>
              <a:t> whenever they encounter difficulty</a:t>
            </a:r>
            <a:r>
              <a:rPr lang="en-AU" sz="2400" dirty="0"/>
              <a:t>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They try a different strategy…</a:t>
            </a:r>
          </a:p>
        </p:txBody>
      </p:sp>
    </p:spTree>
    <p:extLst>
      <p:ext uri="{BB962C8B-B14F-4D97-AF65-F5344CB8AC3E}">
        <p14:creationId xmlns:p14="http://schemas.microsoft.com/office/powerpoint/2010/main" val="2014329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5265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873876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588955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58895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5" y="1902586"/>
            <a:ext cx="1458367" cy="202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7715152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58895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1" y="2871164"/>
            <a:ext cx="1378529" cy="199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489167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5889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607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1" y="3933273"/>
            <a:ext cx="1195937" cy="20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762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30378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4" y="3933273"/>
            <a:ext cx="597904" cy="1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762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588955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4" y="3933273"/>
            <a:ext cx="597904" cy="1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762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818762" y="515719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ngage again, but differently</a:t>
            </a:r>
            <a:endParaRPr lang="en-AU" sz="28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8" y="2399747"/>
            <a:ext cx="2592288" cy="455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422035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4" y="3933273"/>
            <a:ext cx="597904" cy="1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762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818762" y="515719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ngage again, but differently</a:t>
            </a:r>
            <a:endParaRPr lang="en-AU" sz="28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47029"/>
            <a:ext cx="1033463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009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53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4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4" y="3933273"/>
            <a:ext cx="597904" cy="1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18762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818762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818762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762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818762" y="515719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ngage again, but differently</a:t>
            </a:r>
            <a:endParaRPr lang="en-AU" sz="28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47029"/>
            <a:ext cx="1033463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6181738" y="1056316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sp>
        <p:nvSpPr>
          <p:cNvPr id="21" name="Rounded Rectangle 20"/>
          <p:cNvSpPr/>
          <p:nvPr/>
        </p:nvSpPr>
        <p:spPr>
          <a:xfrm>
            <a:off x="6160814" y="3356992"/>
            <a:ext cx="2016224" cy="504056"/>
          </a:xfrm>
          <a:prstGeom prst="roundRect">
            <a:avLst>
              <a:gd name="adj" fmla="val 1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60814" y="5702257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29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136" y="3887508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don’t take the mature path, </a:t>
            </a:r>
          </a:p>
          <a:p>
            <a:r>
              <a:rPr lang="en-US" dirty="0"/>
              <a:t>		we still need a way to deal with the </a:t>
            </a:r>
            <a:r>
              <a:rPr lang="en-US" b="1" dirty="0"/>
              <a:t>PAINFUL</a:t>
            </a:r>
            <a:r>
              <a:rPr lang="en-US" dirty="0"/>
              <a:t> affect…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6383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don’t take the mature path, </a:t>
            </a:r>
          </a:p>
          <a:p>
            <a:r>
              <a:rPr lang="en-US" dirty="0"/>
              <a:t>		we still need a way to deal with the </a:t>
            </a:r>
            <a:r>
              <a:rPr lang="en-US" b="1" dirty="0"/>
              <a:t>PAINFUL</a:t>
            </a:r>
            <a:r>
              <a:rPr lang="en-US" dirty="0"/>
              <a:t> affect…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four, effectively universal, ways we attempt to diminish the </a:t>
            </a:r>
            <a:r>
              <a:rPr lang="en-US" b="1" dirty="0"/>
              <a:t>PAIN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  <a:endParaRPr lang="en-US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136" y="3887508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2569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don’t take the mature path, </a:t>
            </a:r>
          </a:p>
          <a:p>
            <a:r>
              <a:rPr lang="en-US" dirty="0"/>
              <a:t>		we still need a way to deal with the </a:t>
            </a:r>
            <a:r>
              <a:rPr lang="en-US" b="1" dirty="0"/>
              <a:t>PAINFUL</a:t>
            </a:r>
            <a:r>
              <a:rPr lang="en-US" dirty="0"/>
              <a:t> affect…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four, effectively universal, ways we attempt to diminish the </a:t>
            </a:r>
            <a:r>
              <a:rPr lang="en-US" b="1" dirty="0"/>
              <a:t>PAIN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We: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hide to escape the attention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put ourselves down, get in first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divert attention from what’s wrong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put others down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136" y="3887508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0607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249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don’t take the mature path, </a:t>
            </a:r>
          </a:p>
          <a:p>
            <a:r>
              <a:rPr lang="en-US" dirty="0"/>
              <a:t>		we still need a way to deal with the </a:t>
            </a:r>
            <a:r>
              <a:rPr lang="en-US" b="1" dirty="0"/>
              <a:t>PAINFUL</a:t>
            </a:r>
            <a:r>
              <a:rPr lang="en-US" dirty="0"/>
              <a:t> affect…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four, effectively universal, ways we attempt to diminish the </a:t>
            </a:r>
            <a:r>
              <a:rPr lang="en-US" b="1" dirty="0"/>
              <a:t>PAIN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We: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hide to escape the attention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put ourselves down, get in first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divert attention from what’s wrong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put others down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These four (maladaptive) responses can be arranged to form the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			</a:t>
            </a:r>
            <a:r>
              <a:rPr lang="en-US" sz="2400" b="1" dirty="0"/>
              <a:t>‘Compass’ of Shame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136" y="3887508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9036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576" y="2492896"/>
            <a:ext cx="3168352" cy="3888432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When we </a:t>
            </a:r>
            <a:r>
              <a:rPr lang="en-US" b="1" dirty="0">
                <a:solidFill>
                  <a:srgbClr val="FFFF00"/>
                </a:solidFill>
              </a:rPr>
              <a:t>WITHDRAW</a:t>
            </a:r>
            <a:r>
              <a:rPr lang="en-US" dirty="0"/>
              <a:t>, 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eye contact,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Hide in case we’re seen,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quiet in class,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Forget to bring things,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do homework,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ask questions,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answer questions,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away from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away from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try</a:t>
            </a:r>
          </a:p>
          <a:p>
            <a:r>
              <a:rPr lang="en-US" dirty="0"/>
              <a:t>     </a:t>
            </a:r>
            <a:r>
              <a:rPr lang="en-US" i="1" dirty="0">
                <a:solidFill>
                  <a:srgbClr val="FFFF00"/>
                </a:solidFill>
              </a:rPr>
              <a:t>When we don’t try, </a:t>
            </a:r>
          </a:p>
          <a:p>
            <a:r>
              <a:rPr lang="en-US" i="1" dirty="0">
                <a:solidFill>
                  <a:srgbClr val="FFFF00"/>
                </a:solidFill>
              </a:rPr>
              <a:t>	we can’t fail</a:t>
            </a:r>
            <a:endParaRPr lang="en-A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0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75841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</p:spTree>
    <p:extLst>
      <p:ext uri="{BB962C8B-B14F-4D97-AF65-F5344CB8AC3E}">
        <p14:creationId xmlns:p14="http://schemas.microsoft.com/office/powerpoint/2010/main" val="24470527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55976" y="314096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576" y="2852936"/>
            <a:ext cx="3168352" cy="3456384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When we </a:t>
            </a:r>
            <a:r>
              <a:rPr lang="en-US" b="1" dirty="0">
                <a:solidFill>
                  <a:srgbClr val="FFFF00"/>
                </a:solidFill>
              </a:rPr>
              <a:t>ATTACK SELF</a:t>
            </a:r>
            <a:r>
              <a:rPr lang="en-US" dirty="0"/>
              <a:t>, 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Trash talk ourselves,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we can’t do it,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we’ll never get it,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Put ourselves down,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others put us down,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 to fail,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ask questions,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try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i="1" dirty="0">
                <a:solidFill>
                  <a:srgbClr val="FFFF00"/>
                </a:solidFill>
              </a:rPr>
              <a:t>When we don’t try, </a:t>
            </a:r>
          </a:p>
          <a:p>
            <a:r>
              <a:rPr lang="en-US" i="1" dirty="0">
                <a:solidFill>
                  <a:srgbClr val="FFFF00"/>
                </a:solidFill>
              </a:rPr>
              <a:t>	we can’t fail</a:t>
            </a:r>
            <a:endParaRPr lang="en-A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16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55976" y="314096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</p:spTree>
    <p:extLst>
      <p:ext uri="{BB962C8B-B14F-4D97-AF65-F5344CB8AC3E}">
        <p14:creationId xmlns:p14="http://schemas.microsoft.com/office/powerpoint/2010/main" val="42673006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691134" cy="1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55976" y="314096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AVOIDANCE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520" y="1484784"/>
            <a:ext cx="3168352" cy="3528392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When we </a:t>
            </a:r>
            <a:r>
              <a:rPr lang="en-US" b="1" dirty="0">
                <a:solidFill>
                  <a:srgbClr val="FFFF00"/>
                </a:solidFill>
              </a:rPr>
              <a:t>AVOID</a:t>
            </a:r>
            <a:r>
              <a:rPr lang="en-US" dirty="0"/>
              <a:t>, 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Pretend it’s not important,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other strengths,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caught up in things,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risks to show off,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do homework,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ask questions,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come to class,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try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i="1" dirty="0">
                <a:solidFill>
                  <a:srgbClr val="FFFF00"/>
                </a:solidFill>
              </a:rPr>
              <a:t>When we don’t try, </a:t>
            </a:r>
          </a:p>
          <a:p>
            <a:r>
              <a:rPr lang="en-US" i="1" dirty="0">
                <a:solidFill>
                  <a:srgbClr val="FFFF00"/>
                </a:solidFill>
              </a:rPr>
              <a:t>	we can’t fail</a:t>
            </a:r>
            <a:endParaRPr lang="en-A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006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691134" cy="1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55976" y="314096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AVOIDANCE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</p:spTree>
    <p:extLst>
      <p:ext uri="{BB962C8B-B14F-4D97-AF65-F5344CB8AC3E}">
        <p14:creationId xmlns:p14="http://schemas.microsoft.com/office/powerpoint/2010/main" val="35209458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92" y="2204864"/>
            <a:ext cx="15844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691134" cy="1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43808" y="3140968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AVOIDANCE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7809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OTHER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64088" y="1196752"/>
            <a:ext cx="3168352" cy="4608512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When all else fails, we try to make ourselves feel better by </a:t>
            </a:r>
            <a:r>
              <a:rPr lang="en-US" b="1" dirty="0">
                <a:solidFill>
                  <a:srgbClr val="FFFF00"/>
                </a:solidFill>
              </a:rPr>
              <a:t>ATTACKING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OTHERS</a:t>
            </a:r>
            <a:r>
              <a:rPr lang="en-US" dirty="0"/>
              <a:t>. </a:t>
            </a:r>
          </a:p>
          <a:p>
            <a:r>
              <a:rPr lang="en-US" dirty="0"/>
              <a:t>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Sledge, pay out on others,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them names, exclude,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derogatory nicknames,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Ridicule, bully, troll,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fault with the work,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fault with colleagues,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fault with the teacher,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Physically harass,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try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en-US" i="1" dirty="0">
                <a:solidFill>
                  <a:srgbClr val="FFFF00"/>
                </a:solidFill>
              </a:rPr>
              <a:t>When we don’t try, </a:t>
            </a:r>
          </a:p>
          <a:p>
            <a:r>
              <a:rPr lang="en-US" i="1" dirty="0">
                <a:solidFill>
                  <a:srgbClr val="FFFF00"/>
                </a:solidFill>
              </a:rPr>
              <a:t>	we can’t fail</a:t>
            </a:r>
            <a:endParaRPr lang="en-A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006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92" y="2204864"/>
            <a:ext cx="15844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691134" cy="1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43808" y="3140968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AVOIDANCE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7809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OTHER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</p:spTree>
    <p:extLst>
      <p:ext uri="{BB962C8B-B14F-4D97-AF65-F5344CB8AC3E}">
        <p14:creationId xmlns:p14="http://schemas.microsoft.com/office/powerpoint/2010/main" val="21637938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92" y="2204864"/>
            <a:ext cx="15844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691134" cy="1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368152" cy="16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55976" y="2060848"/>
            <a:ext cx="0" cy="2304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43808" y="3140968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3" y="2276872"/>
            <a:ext cx="158987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5978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WITHDRAWAL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AVOIDANCE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SELF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7809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 panose="020B0306030101010103" pitchFamily="34" charset="0"/>
              </a:rPr>
              <a:t>ATTACK OTHER</a:t>
            </a:r>
            <a:endParaRPr lang="en-AU" dirty="0">
              <a:latin typeface="Abadi MT Condensed Light" panose="020B03060301010101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260648"/>
            <a:ext cx="2806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‘Compass’ of Shame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3528" y="4581128"/>
            <a:ext cx="3168352" cy="1216118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Each of these ‘Compass’ Strategies might lessen the pain temporarily…</a:t>
            </a:r>
            <a:endParaRPr lang="en-AU" i="1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80112" y="5272206"/>
            <a:ext cx="3240360" cy="1216118"/>
          </a:xfrm>
          <a:prstGeom prst="roundRect">
            <a:avLst>
              <a:gd name="adj" fmla="val 6399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… but none of them help, or go any way towards resolving the issue that caused the pain.</a:t>
            </a:r>
            <a:endParaRPr lang="en-A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372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536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136" y="3887508"/>
            <a:ext cx="1445243" cy="2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907704" y="1988840"/>
            <a:ext cx="540060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helpful, mature response to </a:t>
            </a:r>
            <a:r>
              <a:rPr lang="en-US" sz="2400" b="1" dirty="0"/>
              <a:t>SHAME </a:t>
            </a:r>
            <a:r>
              <a:rPr lang="en-US" dirty="0"/>
              <a:t>affect being triggered is to…</a:t>
            </a:r>
          </a:p>
          <a:p>
            <a:endParaRPr lang="en-US" dirty="0"/>
          </a:p>
          <a:p>
            <a:r>
              <a:rPr lang="en-US" dirty="0"/>
              <a:t>Take a breath,</a:t>
            </a:r>
          </a:p>
          <a:p>
            <a:r>
              <a:rPr lang="en-US" dirty="0"/>
              <a:t>Let the physiological response pass,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then…</a:t>
            </a:r>
          </a:p>
          <a:p>
            <a:r>
              <a:rPr lang="en-US" dirty="0"/>
              <a:t>Ask yourself: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93" y="2204864"/>
            <a:ext cx="4472806" cy="12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465721" cy="264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98" y="3789040"/>
            <a:ext cx="1279734" cy="22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67544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sp>
        <p:nvSpPr>
          <p:cNvPr id="18" name="Rounded Rectangle 17"/>
          <p:cNvSpPr/>
          <p:nvPr/>
        </p:nvSpPr>
        <p:spPr>
          <a:xfrm>
            <a:off x="3563888" y="5949280"/>
            <a:ext cx="2016224" cy="504056"/>
          </a:xfrm>
          <a:prstGeom prst="roundRect">
            <a:avLst>
              <a:gd name="adj" fmla="val 1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INTEREST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32240" y="5949280"/>
            <a:ext cx="2016224" cy="504056"/>
          </a:xfrm>
          <a:prstGeom prst="roundRect">
            <a:avLst>
              <a:gd name="adj" fmla="val 1222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ENJOYMENT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699792" y="6050826"/>
            <a:ext cx="792088" cy="3305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ight Arrow 20"/>
          <p:cNvSpPr/>
          <p:nvPr/>
        </p:nvSpPr>
        <p:spPr>
          <a:xfrm>
            <a:off x="5796136" y="6050826"/>
            <a:ext cx="792088" cy="33050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87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handsonlabs.org/wp-content/uploads/2015/02/brain-chi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7525174" cy="60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59175" cy="31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neurons, nerves, muscles, hormones, skin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197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drives, affects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7677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26" y="853951"/>
            <a:ext cx="618002" cy="90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12" y="1916832"/>
            <a:ext cx="637831" cy="8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79" y="2871165"/>
            <a:ext cx="678496" cy="9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75" y="3933273"/>
            <a:ext cx="597904" cy="1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9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train yourself to use the </a:t>
            </a:r>
            <a:r>
              <a:rPr lang="en-US" sz="2800" b="1" dirty="0">
                <a:solidFill>
                  <a:srgbClr val="FFFF00"/>
                </a:solidFill>
              </a:rPr>
              <a:t>PEACE</a:t>
            </a:r>
            <a:r>
              <a:rPr lang="en-US" sz="2800" b="1" dirty="0"/>
              <a:t> </a:t>
            </a:r>
            <a:r>
              <a:rPr lang="en-US" dirty="0"/>
              <a:t>process: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970890" y="98072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</a:t>
            </a:r>
            <a:r>
              <a:rPr lang="en-US" dirty="0"/>
              <a:t>ause, just step back for a moment</a:t>
            </a:r>
            <a:endParaRPr lang="en-A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025964" y="2041684"/>
            <a:ext cx="637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xhale, take a deep breath, </a:t>
            </a:r>
          </a:p>
          <a:p>
            <a:r>
              <a:rPr lang="en-US" dirty="0"/>
              <a:t>    let the physiological response pass</a:t>
            </a:r>
            <a:endParaRPr lang="en-A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025964" y="2996952"/>
            <a:ext cx="701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become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dirty="0"/>
              <a:t>ware of how you’re feeling, </a:t>
            </a:r>
          </a:p>
          <a:p>
            <a:r>
              <a:rPr lang="en-US" dirty="0"/>
              <a:t>    and how you’d usually react</a:t>
            </a:r>
            <a:endParaRPr lang="en-A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970890" y="4077072"/>
            <a:ext cx="493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dirty="0"/>
              <a:t>hoose how you </a:t>
            </a:r>
            <a:r>
              <a:rPr lang="en-US" b="1" dirty="0"/>
              <a:t>will</a:t>
            </a:r>
            <a:r>
              <a:rPr lang="en-US" dirty="0"/>
              <a:t> act this time</a:t>
            </a:r>
            <a:endParaRPr lang="en-A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0890" y="515719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en-US" dirty="0"/>
              <a:t>ngage again, but differently</a:t>
            </a:r>
            <a:endParaRPr lang="en-AU" sz="2800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47029"/>
            <a:ext cx="1033463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075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31167"/>
            <a:ext cx="2831307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51125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‘bottom line’…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</a:t>
            </a:r>
            <a:r>
              <a:rPr lang="en-US" sz="2800" b="1" dirty="0"/>
              <a:t>will</a:t>
            </a:r>
            <a:r>
              <a:rPr lang="en-US" sz="2800" dirty="0"/>
              <a:t> </a:t>
            </a:r>
            <a:r>
              <a:rPr lang="en-US" dirty="0"/>
              <a:t>involve difficulty, frustration and confusion…</a:t>
            </a:r>
          </a:p>
          <a:p>
            <a:endParaRPr lang="en-US" dirty="0"/>
          </a:p>
          <a:p>
            <a:r>
              <a:rPr lang="en-US" dirty="0"/>
              <a:t>This is </a:t>
            </a:r>
            <a:r>
              <a:rPr lang="en-US" sz="2800" b="1" dirty="0"/>
              <a:t>inevitable</a:t>
            </a:r>
            <a:r>
              <a:rPr lang="en-US" sz="2800" dirty="0"/>
              <a:t> </a:t>
            </a:r>
            <a:r>
              <a:rPr lang="en-US" dirty="0"/>
              <a:t>in learning anything worthwhile…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hurdles </a:t>
            </a:r>
            <a:r>
              <a:rPr lang="en-US" sz="2800" b="1" dirty="0"/>
              <a:t>will</a:t>
            </a:r>
            <a:r>
              <a:rPr lang="en-US" sz="2800" dirty="0"/>
              <a:t> </a:t>
            </a:r>
            <a:r>
              <a:rPr lang="en-US" dirty="0"/>
              <a:t>trigger SHAME affect…</a:t>
            </a:r>
          </a:p>
        </p:txBody>
      </p:sp>
    </p:spTree>
    <p:extLst>
      <p:ext uri="{BB962C8B-B14F-4D97-AF65-F5344CB8AC3E}">
        <p14:creationId xmlns:p14="http://schemas.microsoft.com/office/powerpoint/2010/main" val="18844672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31167"/>
            <a:ext cx="2831307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51125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‘bottom line’…</a:t>
            </a:r>
          </a:p>
          <a:p>
            <a:endParaRPr lang="en-US" dirty="0"/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Learning </a:t>
            </a:r>
            <a:r>
              <a:rPr lang="en-U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will</a:t>
            </a:r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involve difficulty, frustration and confusion…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This is </a:t>
            </a:r>
            <a:r>
              <a:rPr lang="en-U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inevitable</a:t>
            </a:r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 learning anything worthwhile…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These hurdles </a:t>
            </a:r>
            <a:r>
              <a:rPr lang="en-U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will</a:t>
            </a:r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trigger SHAME affect…</a:t>
            </a:r>
          </a:p>
          <a:p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/>
              <a:t>It’s </a:t>
            </a:r>
            <a:r>
              <a:rPr lang="en-US" sz="2400" b="1" dirty="0"/>
              <a:t>what you do </a:t>
            </a:r>
            <a:r>
              <a:rPr lang="en-US" dirty="0"/>
              <a:t>when the SHAME is triggered,</a:t>
            </a:r>
          </a:p>
          <a:p>
            <a:r>
              <a:rPr lang="en-US" dirty="0"/>
              <a:t>     that </a:t>
            </a:r>
            <a:r>
              <a:rPr lang="en-US" sz="2400" b="1" dirty="0"/>
              <a:t>makes all the difference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2738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4717032" y="1916832"/>
            <a:ext cx="417544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ounded Rectangle 6"/>
          <p:cNvSpPr/>
          <p:nvPr/>
        </p:nvSpPr>
        <p:spPr>
          <a:xfrm>
            <a:off x="252536" y="1902316"/>
            <a:ext cx="417544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" name="Group 11"/>
          <p:cNvGrpSpPr/>
          <p:nvPr/>
        </p:nvGrpSpPr>
        <p:grpSpPr>
          <a:xfrm>
            <a:off x="3419872" y="199322"/>
            <a:ext cx="2448272" cy="2077550"/>
            <a:chOff x="3419872" y="44624"/>
            <a:chExt cx="2448272" cy="2077550"/>
          </a:xfrm>
        </p:grpSpPr>
        <p:sp>
          <p:nvSpPr>
            <p:cNvPr id="11" name="Down Arrow 10"/>
            <p:cNvSpPr/>
            <p:nvPr/>
          </p:nvSpPr>
          <p:spPr>
            <a:xfrm rot="2153573">
              <a:off x="4032559" y="898038"/>
              <a:ext cx="360040" cy="1224136"/>
            </a:xfrm>
            <a:prstGeom prst="downArrow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Down Arrow 35"/>
            <p:cNvSpPr/>
            <p:nvPr/>
          </p:nvSpPr>
          <p:spPr>
            <a:xfrm rot="19446427" flipH="1">
              <a:off x="4716017" y="898038"/>
              <a:ext cx="360040" cy="1224136"/>
            </a:xfrm>
            <a:prstGeom prst="downArrow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419872" y="44624"/>
              <a:ext cx="2448272" cy="1368152"/>
            </a:xfrm>
            <a:prstGeom prst="round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74" y="2816017"/>
            <a:ext cx="3360558" cy="97302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</p:pic>
      <p:grpSp>
        <p:nvGrpSpPr>
          <p:cNvPr id="37" name="Group 36"/>
          <p:cNvGrpSpPr/>
          <p:nvPr/>
        </p:nvGrpSpPr>
        <p:grpSpPr>
          <a:xfrm>
            <a:off x="491081" y="2636912"/>
            <a:ext cx="3721497" cy="3168169"/>
            <a:chOff x="827584" y="2629552"/>
            <a:chExt cx="2928790" cy="271735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511821"/>
              <a:ext cx="757533" cy="10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531" y="4437112"/>
              <a:ext cx="808521" cy="909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43" y="2629552"/>
              <a:ext cx="654106" cy="816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2308076" y="3676613"/>
              <a:ext cx="0" cy="531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85117" y="3976825"/>
              <a:ext cx="14459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266" y="3547591"/>
              <a:ext cx="760108" cy="1001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032663" y="3445781"/>
              <a:ext cx="7918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badi MT Condensed Light" panose="020B0306030101010103" pitchFamily="34" charset="0"/>
                </a:rPr>
                <a:t>WITHDRAWAL</a:t>
              </a:r>
              <a:endParaRPr lang="en-AU" sz="1400" dirty="0">
                <a:latin typeface="Abadi MT Condensed Light" panose="020B0306030101010103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090" y="4228916"/>
              <a:ext cx="7918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badi MT Condensed Light" panose="020B0306030101010103" pitchFamily="34" charset="0"/>
                </a:rPr>
                <a:t>AVOIDANCE</a:t>
              </a:r>
              <a:endParaRPr lang="en-AU" sz="900" dirty="0">
                <a:latin typeface="Abadi MT Condensed Light" panose="020B0306030101010103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85698" y="3976825"/>
              <a:ext cx="7918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badi MT Condensed Light" panose="020B0306030101010103" pitchFamily="34" charset="0"/>
                </a:rPr>
                <a:t>ATTACK SELF</a:t>
              </a:r>
              <a:endParaRPr lang="en-AU" sz="900" dirty="0">
                <a:latin typeface="Abadi MT Condensed Light" panose="020B03060301010101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16263" y="3797977"/>
              <a:ext cx="7918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badi MT Condensed Light" panose="020B0306030101010103" pitchFamily="34" charset="0"/>
                </a:rPr>
                <a:t>ATTACK OTHER</a:t>
              </a:r>
              <a:endParaRPr lang="en-AU" sz="900" dirty="0">
                <a:latin typeface="Abadi MT Condensed Light" panose="020B0306030101010103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652120" y="4581128"/>
            <a:ext cx="2556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strategy could I use?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Listen more carefully?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Think it over? Differently?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Ask a question?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Consult the example?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Ask a colleague?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Google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etc</a:t>
            </a:r>
            <a:r>
              <a:rPr lang="en-US" sz="1200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21235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‘Compass’ of Shame Strategies</a:t>
            </a:r>
            <a:endParaRPr lang="en-AU" dirty="0"/>
          </a:p>
        </p:txBody>
      </p:sp>
      <p:sp>
        <p:nvSpPr>
          <p:cNvPr id="33" name="TextBox 32"/>
          <p:cNvSpPr txBox="1"/>
          <p:nvPr/>
        </p:nvSpPr>
        <p:spPr>
          <a:xfrm>
            <a:off x="5076056" y="21235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Expert Learner Approach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4067780"/>
            <a:ext cx="3384376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PEACE process</a:t>
            </a:r>
            <a:endParaRPr lang="en-AU" dirty="0"/>
          </a:p>
        </p:txBody>
      </p:sp>
      <p:sp>
        <p:nvSpPr>
          <p:cNvPr id="35" name="Rounded Rectangle 34"/>
          <p:cNvSpPr/>
          <p:nvPr/>
        </p:nvSpPr>
        <p:spPr>
          <a:xfrm>
            <a:off x="4283968" y="594651"/>
            <a:ext cx="1440160" cy="386077"/>
          </a:xfrm>
          <a:prstGeom prst="roundRect">
            <a:avLst>
              <a:gd name="adj" fmla="val 12227"/>
            </a:avLst>
          </a:prstGeo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SHAME</a:t>
            </a:r>
            <a:endParaRPr lang="en-AU" dirty="0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8" y="4223872"/>
            <a:ext cx="1076036" cy="194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7425" y="283747"/>
            <a:ext cx="808529" cy="119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6833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3" y="-85248"/>
            <a:ext cx="9154543" cy="69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39952" y="332656"/>
            <a:ext cx="4608512" cy="5472608"/>
          </a:xfrm>
          <a:prstGeom prst="roundRect">
            <a:avLst>
              <a:gd name="adj" fmla="val 4243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4283968" y="428466"/>
            <a:ext cx="4320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can become an </a:t>
            </a:r>
          </a:p>
          <a:p>
            <a:pPr algn="ctr"/>
            <a:r>
              <a:rPr lang="en-US" sz="3200" b="1" dirty="0"/>
              <a:t>EXPERT LEARNER</a:t>
            </a:r>
            <a:endParaRPr lang="en-US" sz="4000" b="1" dirty="0"/>
          </a:p>
          <a:p>
            <a:pPr algn="ctr"/>
            <a:endParaRPr lang="en-US" sz="2400" b="1" dirty="0"/>
          </a:p>
          <a:p>
            <a:pPr algn="ctr"/>
            <a:r>
              <a:rPr lang="en-US" dirty="0"/>
              <a:t>by…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Being </a:t>
            </a:r>
            <a:r>
              <a:rPr lang="en-US" sz="2000" b="1" dirty="0"/>
              <a:t>more aware </a:t>
            </a:r>
            <a:r>
              <a:rPr lang="en-US" dirty="0"/>
              <a:t>of your emotions and how they affect your work and study.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Practising</a:t>
            </a:r>
            <a:r>
              <a:rPr lang="en-US" sz="2000" b="1" dirty="0"/>
              <a:t> strategies (</a:t>
            </a:r>
            <a:r>
              <a:rPr lang="en-US" sz="2000" dirty="0"/>
              <a:t>like </a:t>
            </a:r>
            <a:r>
              <a:rPr lang="en-US" sz="2000" b="1" dirty="0"/>
              <a:t>PEACE) </a:t>
            </a:r>
            <a:r>
              <a:rPr lang="en-US" dirty="0"/>
              <a:t>to overcome learning shame when it occurs, and get yourself back on track.</a:t>
            </a:r>
          </a:p>
          <a:p>
            <a:pPr algn="ctr"/>
            <a:endParaRPr lang="en-US" dirty="0"/>
          </a:p>
          <a:p>
            <a:pPr algn="ctr"/>
            <a:r>
              <a:rPr lang="en-US" sz="2000" b="1" dirty="0"/>
              <a:t>Not falling </a:t>
            </a:r>
            <a:r>
              <a:rPr lang="en-US" dirty="0"/>
              <a:t>for ‘Compass’ of Shame responses – that don’t achieve anything.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Learning from your mistakes.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1275420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9" y="2953072"/>
            <a:ext cx="7433789" cy="40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82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2800</Words>
  <Application>Microsoft Office PowerPoint</Application>
  <PresentationFormat>On-screen Show (4:3)</PresentationFormat>
  <Paragraphs>739</Paragraphs>
  <Slides>95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Abadi MT Condensed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Graeme George</cp:lastModifiedBy>
  <cp:revision>80</cp:revision>
  <dcterms:created xsi:type="dcterms:W3CDTF">2016-01-23T03:50:48Z</dcterms:created>
  <dcterms:modified xsi:type="dcterms:W3CDTF">2018-01-08T03:02:46Z</dcterms:modified>
</cp:coreProperties>
</file>